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autoCompressPictures="0">
  <p:sldMasterIdLst>
    <p:sldMasterId id="2147483696" r:id="rId1"/>
  </p:sldMasterIdLst>
  <p:notesMasterIdLst>
    <p:notesMasterId r:id="rId20"/>
  </p:notesMasterIdLst>
  <p:handoutMasterIdLst>
    <p:handoutMasterId r:id="rId21"/>
  </p:handoutMasterIdLst>
  <p:sldIdLst>
    <p:sldId id="256" r:id="rId2"/>
    <p:sldId id="257" r:id="rId3"/>
    <p:sldId id="258" r:id="rId4"/>
    <p:sldId id="261" r:id="rId5"/>
    <p:sldId id="262" r:id="rId6"/>
    <p:sldId id="274" r:id="rId7"/>
    <p:sldId id="263" r:id="rId8"/>
    <p:sldId id="264" r:id="rId9"/>
    <p:sldId id="272" r:id="rId10"/>
    <p:sldId id="277" r:id="rId11"/>
    <p:sldId id="270" r:id="rId12"/>
    <p:sldId id="271" r:id="rId13"/>
    <p:sldId id="265" r:id="rId14"/>
    <p:sldId id="266" r:id="rId15"/>
    <p:sldId id="267" r:id="rId16"/>
    <p:sldId id="268" r:id="rId17"/>
    <p:sldId id="275" r:id="rId18"/>
    <p:sldId id="278" r:id="rId19"/>
  </p:sldIdLst>
  <p:sldSz cx="9144000" cy="6858000" type="screen4x3"/>
  <p:notesSz cx="6797675" cy="9928225"/>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5959" autoAdjust="0"/>
  </p:normalViewPr>
  <p:slideViewPr>
    <p:cSldViewPr snapToGrid="0" snapToObjects="1">
      <p:cViewPr>
        <p:scale>
          <a:sx n="76" d="100"/>
          <a:sy n="76" d="100"/>
        </p:scale>
        <p:origin x="-1998" y="-53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6411"/>
          </a:xfrm>
          <a:prstGeom prst="rect">
            <a:avLst/>
          </a:prstGeom>
        </p:spPr>
        <p:txBody>
          <a:bodyPr vert="horz" lIns="91440" tIns="45720" rIns="91440" bIns="45720" rtlCol="0"/>
          <a:lstStyle>
            <a:lvl1pPr algn="l">
              <a:defRPr sz="1200"/>
            </a:lvl1pPr>
          </a:lstStyle>
          <a:p>
            <a:endParaRPr lang="nl-NL"/>
          </a:p>
        </p:txBody>
      </p:sp>
      <p:sp>
        <p:nvSpPr>
          <p:cNvPr id="3" name="Date Placeholder 2"/>
          <p:cNvSpPr>
            <a:spLocks noGrp="1"/>
          </p:cNvSpPr>
          <p:nvPr>
            <p:ph type="dt" sz="quarter" idx="1"/>
          </p:nvPr>
        </p:nvSpPr>
        <p:spPr>
          <a:xfrm>
            <a:off x="3850443" y="0"/>
            <a:ext cx="2945659" cy="496411"/>
          </a:xfrm>
          <a:prstGeom prst="rect">
            <a:avLst/>
          </a:prstGeom>
        </p:spPr>
        <p:txBody>
          <a:bodyPr vert="horz" lIns="91440" tIns="45720" rIns="91440" bIns="45720" rtlCol="0"/>
          <a:lstStyle>
            <a:lvl1pPr algn="r">
              <a:defRPr sz="1200"/>
            </a:lvl1pPr>
          </a:lstStyle>
          <a:p>
            <a:fld id="{ADB13302-1051-4AB1-9B86-ABB9312352F1}" type="datetimeFigureOut">
              <a:rPr lang="nl-NL" smtClean="0"/>
              <a:t>16-03-2016</a:t>
            </a:fld>
            <a:endParaRPr lang="nl-NL"/>
          </a:p>
        </p:txBody>
      </p:sp>
      <p:sp>
        <p:nvSpPr>
          <p:cNvPr id="4" name="Footer Placeholder 3"/>
          <p:cNvSpPr>
            <a:spLocks noGrp="1"/>
          </p:cNvSpPr>
          <p:nvPr>
            <p:ph type="ftr" sz="quarter" idx="2"/>
          </p:nvPr>
        </p:nvSpPr>
        <p:spPr>
          <a:xfrm>
            <a:off x="0" y="9430091"/>
            <a:ext cx="2945659" cy="496411"/>
          </a:xfrm>
          <a:prstGeom prst="rect">
            <a:avLst/>
          </a:prstGeom>
        </p:spPr>
        <p:txBody>
          <a:bodyPr vert="horz" lIns="91440" tIns="45720" rIns="91440" bIns="45720" rtlCol="0" anchor="b"/>
          <a:lstStyle>
            <a:lvl1pPr algn="l">
              <a:defRPr sz="1200"/>
            </a:lvl1pPr>
          </a:lstStyle>
          <a:p>
            <a:endParaRPr lang="nl-NL"/>
          </a:p>
        </p:txBody>
      </p:sp>
      <p:sp>
        <p:nvSpPr>
          <p:cNvPr id="5" name="Slide Number Placeholder 4"/>
          <p:cNvSpPr>
            <a:spLocks noGrp="1"/>
          </p:cNvSpPr>
          <p:nvPr>
            <p:ph type="sldNum" sz="quarter" idx="3"/>
          </p:nvPr>
        </p:nvSpPr>
        <p:spPr>
          <a:xfrm>
            <a:off x="3850443" y="9430091"/>
            <a:ext cx="2945659" cy="496411"/>
          </a:xfrm>
          <a:prstGeom prst="rect">
            <a:avLst/>
          </a:prstGeom>
        </p:spPr>
        <p:txBody>
          <a:bodyPr vert="horz" lIns="91440" tIns="45720" rIns="91440" bIns="45720" rtlCol="0" anchor="b"/>
          <a:lstStyle>
            <a:lvl1pPr algn="r">
              <a:defRPr sz="1200"/>
            </a:lvl1pPr>
          </a:lstStyle>
          <a:p>
            <a:fld id="{4D860A83-6F0A-4363-8C67-9088ACCBAEBE}" type="slidenum">
              <a:rPr lang="nl-NL" smtClean="0"/>
              <a:t>‹#›</a:t>
            </a:fld>
            <a:endParaRPr lang="nl-NL"/>
          </a:p>
        </p:txBody>
      </p:sp>
    </p:spTree>
    <p:extLst>
      <p:ext uri="{BB962C8B-B14F-4D97-AF65-F5344CB8AC3E}">
        <p14:creationId xmlns:p14="http://schemas.microsoft.com/office/powerpoint/2010/main" val="369542406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6411"/>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50443" y="0"/>
            <a:ext cx="2945659" cy="496411"/>
          </a:xfrm>
          <a:prstGeom prst="rect">
            <a:avLst/>
          </a:prstGeom>
        </p:spPr>
        <p:txBody>
          <a:bodyPr vert="horz" lIns="91440" tIns="45720" rIns="91440" bIns="45720" rtlCol="0"/>
          <a:lstStyle>
            <a:lvl1pPr algn="r">
              <a:defRPr sz="1200"/>
            </a:lvl1pPr>
          </a:lstStyle>
          <a:p>
            <a:fld id="{0349D730-CF18-D44A-96C3-644DE4167091}" type="datetimeFigureOut">
              <a:rPr lang="en-US" smtClean="0"/>
              <a:t>3/16/2016</a:t>
            </a:fld>
            <a:endParaRPr lang="en-US"/>
          </a:p>
        </p:txBody>
      </p:sp>
      <p:sp>
        <p:nvSpPr>
          <p:cNvPr id="4" name="Slide Image Placeholder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79768" y="4715907"/>
            <a:ext cx="5438140" cy="4467701"/>
          </a:xfrm>
          <a:prstGeom prst="rect">
            <a:avLst/>
          </a:prstGeom>
        </p:spPr>
        <p:txBody>
          <a:bodyPr vert="horz" lIns="91440" tIns="45720" rIns="91440" bIns="45720" rtlCol="0"/>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6" name="Footer Placeholder 5"/>
          <p:cNvSpPr>
            <a:spLocks noGrp="1"/>
          </p:cNvSpPr>
          <p:nvPr>
            <p:ph type="ftr" sz="quarter" idx="4"/>
          </p:nvPr>
        </p:nvSpPr>
        <p:spPr>
          <a:xfrm>
            <a:off x="0" y="9430091"/>
            <a:ext cx="2945659" cy="496411"/>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50443" y="9430091"/>
            <a:ext cx="2945659" cy="496411"/>
          </a:xfrm>
          <a:prstGeom prst="rect">
            <a:avLst/>
          </a:prstGeom>
        </p:spPr>
        <p:txBody>
          <a:bodyPr vert="horz" lIns="91440" tIns="45720" rIns="91440" bIns="45720" rtlCol="0" anchor="b"/>
          <a:lstStyle>
            <a:lvl1pPr algn="r">
              <a:defRPr sz="1200"/>
            </a:lvl1pPr>
          </a:lstStyle>
          <a:p>
            <a:fld id="{531604ED-F859-D64B-BD72-0EA86EAB5820}" type="slidenum">
              <a:rPr lang="en-US" smtClean="0"/>
              <a:t>‹#›</a:t>
            </a:fld>
            <a:endParaRPr lang="en-US"/>
          </a:p>
        </p:txBody>
      </p:sp>
    </p:spTree>
    <p:extLst>
      <p:ext uri="{BB962C8B-B14F-4D97-AF65-F5344CB8AC3E}">
        <p14:creationId xmlns:p14="http://schemas.microsoft.com/office/powerpoint/2010/main" val="3073426741"/>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nl-NL" sz="1200" kern="1200" dirty="0" smtClean="0">
                <a:solidFill>
                  <a:schemeClr val="tx1"/>
                </a:solidFill>
                <a:effectLst/>
                <a:latin typeface="+mn-lt"/>
                <a:ea typeface="+mn-ea"/>
                <a:cs typeface="+mn-cs"/>
              </a:rPr>
              <a:t>Sinds 1 juli 2015 is de Wet Raadgevend Referendum in werking. Deze wet stelt mensen in staat een referendum aan te vragen over een wet of verdrag die is aangenomen maar nog niet in werking is getreden.</a:t>
            </a:r>
          </a:p>
          <a:p>
            <a:r>
              <a:rPr lang="nl-NL" sz="1200" kern="1200" dirty="0" smtClean="0">
                <a:solidFill>
                  <a:schemeClr val="tx1"/>
                </a:solidFill>
                <a:effectLst/>
                <a:latin typeface="+mn-lt"/>
                <a:ea typeface="+mn-ea"/>
                <a:cs typeface="+mn-cs"/>
              </a:rPr>
              <a:t> </a:t>
            </a:r>
          </a:p>
          <a:p>
            <a:r>
              <a:rPr lang="nl-NL" sz="1200" kern="1200" dirty="0" smtClean="0">
                <a:solidFill>
                  <a:schemeClr val="tx1"/>
                </a:solidFill>
                <a:effectLst/>
                <a:latin typeface="+mn-lt"/>
                <a:ea typeface="+mn-ea"/>
                <a:cs typeface="+mn-cs"/>
              </a:rPr>
              <a:t>Nadat een wet is aangenomen is er vier weken de tijd om 10.000 handtekeningen te verzamelen voor het referendum. Als dat lukt, moet er binnen zes weken na het tekenen 300.000 handtekeningen worden verzameld. Vervolgens beslist de Kiesraad, een onafhankelijk college, of er een referendum gehouden wordt.</a:t>
            </a:r>
          </a:p>
          <a:p>
            <a:r>
              <a:rPr lang="nl-NL" sz="1200" kern="1200" dirty="0" smtClean="0">
                <a:solidFill>
                  <a:schemeClr val="tx1"/>
                </a:solidFill>
                <a:effectLst/>
                <a:latin typeface="+mn-lt"/>
                <a:ea typeface="+mn-ea"/>
                <a:cs typeface="+mn-cs"/>
              </a:rPr>
              <a:t> </a:t>
            </a:r>
          </a:p>
          <a:p>
            <a:r>
              <a:rPr lang="nl-NL" sz="1200" kern="1200" dirty="0" smtClean="0">
                <a:solidFill>
                  <a:schemeClr val="tx1"/>
                </a:solidFill>
                <a:effectLst/>
                <a:latin typeface="+mn-lt"/>
                <a:ea typeface="+mn-ea"/>
                <a:cs typeface="+mn-cs"/>
              </a:rPr>
              <a:t>Minimaal 30 procent van de stemgerechtigden moet komen opdagen wil het referendum geldig zijn. </a:t>
            </a:r>
          </a:p>
        </p:txBody>
      </p:sp>
      <p:sp>
        <p:nvSpPr>
          <p:cNvPr id="4" name="Slide Number Placeholder 3"/>
          <p:cNvSpPr>
            <a:spLocks noGrp="1"/>
          </p:cNvSpPr>
          <p:nvPr>
            <p:ph type="sldNum" sz="quarter" idx="10"/>
          </p:nvPr>
        </p:nvSpPr>
        <p:spPr/>
        <p:txBody>
          <a:bodyPr/>
          <a:lstStyle/>
          <a:p>
            <a:fld id="{531604ED-F859-D64B-BD72-0EA86EAB5820}" type="slidenum">
              <a:rPr lang="en-US" smtClean="0"/>
              <a:t>2</a:t>
            </a:fld>
            <a:endParaRPr lang="en-US"/>
          </a:p>
        </p:txBody>
      </p:sp>
    </p:spTree>
    <p:extLst>
      <p:ext uri="{BB962C8B-B14F-4D97-AF65-F5344CB8AC3E}">
        <p14:creationId xmlns:p14="http://schemas.microsoft.com/office/powerpoint/2010/main" val="363741791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nl-NL" dirty="0" smtClean="0"/>
              <a:t>Oekraïne en de EU spreken af zich in te spannen voor meer stabiliteit, veiligheid en democratische ontwikkeling</a:t>
            </a:r>
          </a:p>
          <a:p>
            <a:pPr lvl="0"/>
            <a:r>
              <a:rPr lang="nl-NL" dirty="0" smtClean="0"/>
              <a:t>Oekraïne wordt uitgenodigd vaker samen te werken bij EU-missies. Oekraïne heeft bijvoorbeeld nu al een bijdrage geleverd aan de piraterijbestrijding voor de kust van Somalië </a:t>
            </a:r>
          </a:p>
          <a:p>
            <a:pPr lvl="0"/>
            <a:r>
              <a:rPr lang="nl-NL" dirty="0" smtClean="0"/>
              <a:t>Militaire samenwerking beslaat overigens niet meer dan 2 van de 486 artikelen</a:t>
            </a:r>
          </a:p>
          <a:p>
            <a:endParaRPr lang="nl-NL" dirty="0"/>
          </a:p>
        </p:txBody>
      </p:sp>
      <p:sp>
        <p:nvSpPr>
          <p:cNvPr id="4" name="Slide Number Placeholder 3"/>
          <p:cNvSpPr>
            <a:spLocks noGrp="1"/>
          </p:cNvSpPr>
          <p:nvPr>
            <p:ph type="sldNum" sz="quarter" idx="10"/>
          </p:nvPr>
        </p:nvSpPr>
        <p:spPr/>
        <p:txBody>
          <a:bodyPr/>
          <a:lstStyle/>
          <a:p>
            <a:fld id="{531604ED-F859-D64B-BD72-0EA86EAB5820}" type="slidenum">
              <a:rPr lang="en-US" smtClean="0"/>
              <a:t>17</a:t>
            </a:fld>
            <a:endParaRPr lang="en-US"/>
          </a:p>
        </p:txBody>
      </p:sp>
    </p:spTree>
    <p:extLst>
      <p:ext uri="{BB962C8B-B14F-4D97-AF65-F5344CB8AC3E}">
        <p14:creationId xmlns:p14="http://schemas.microsoft.com/office/powerpoint/2010/main" val="95331639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nl-NL" dirty="0" smtClean="0"/>
              <a:t>Vraag</a:t>
            </a:r>
            <a:r>
              <a:rPr lang="nl-NL" baseline="0" dirty="0" smtClean="0"/>
              <a:t> die op 6 april wordt voorgelegd.</a:t>
            </a:r>
          </a:p>
          <a:p>
            <a:endParaRPr lang="nl-NL" baseline="0"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nl-NL" sz="1200" kern="1200" dirty="0" smtClean="0">
                <a:solidFill>
                  <a:schemeClr val="tx1"/>
                </a:solidFill>
                <a:effectLst/>
                <a:latin typeface="+mn-lt"/>
                <a:ea typeface="+mn-ea"/>
                <a:cs typeface="+mn-cs"/>
              </a:rPr>
              <a:t>De voorgelegde vraag in het referendum is: “Bent u voor of tegen de wet tot goedkeuring van de associatieovereenkomst tussen de Europese Unie en Oekraïne?”.  Het Associatieakkoord tussen de EU en Oekraïne is aangenomen in een korte wet, de goedkeuringswet. Daarom stemmen we in het referendum voor of tegen deze wet en indirect dus over het akkoord zelf. </a:t>
            </a:r>
          </a:p>
          <a:p>
            <a:endParaRPr lang="nl-NL" dirty="0"/>
          </a:p>
        </p:txBody>
      </p:sp>
      <p:sp>
        <p:nvSpPr>
          <p:cNvPr id="4" name="Slide Number Placeholder 3"/>
          <p:cNvSpPr>
            <a:spLocks noGrp="1"/>
          </p:cNvSpPr>
          <p:nvPr>
            <p:ph type="sldNum" sz="quarter" idx="10"/>
          </p:nvPr>
        </p:nvSpPr>
        <p:spPr/>
        <p:txBody>
          <a:bodyPr/>
          <a:lstStyle/>
          <a:p>
            <a:fld id="{531604ED-F859-D64B-BD72-0EA86EAB5820}" type="slidenum">
              <a:rPr lang="en-US" smtClean="0"/>
              <a:t>3</a:t>
            </a:fld>
            <a:endParaRPr lang="en-US"/>
          </a:p>
        </p:txBody>
      </p:sp>
    </p:spTree>
    <p:extLst>
      <p:ext uri="{BB962C8B-B14F-4D97-AF65-F5344CB8AC3E}">
        <p14:creationId xmlns:p14="http://schemas.microsoft.com/office/powerpoint/2010/main" val="18715226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nl-NL" sz="1200" kern="1200" dirty="0" smtClean="0">
                <a:solidFill>
                  <a:schemeClr val="tx1"/>
                </a:solidFill>
                <a:effectLst/>
                <a:latin typeface="+mn-lt"/>
                <a:ea typeface="+mn-ea"/>
                <a:cs typeface="+mn-cs"/>
              </a:rPr>
              <a:t>Associatieakkoorden zijn belangrijke instrumenten om de Europese betrekkingen met derde landen aan te halen. De EU heeft met verschillende landen Associatieakkoorden. Het is een internationale overeenkomst gericht op verregaande samenwerking tussen de EU en het betreffende land. Economische samenwerking en handel vormen de kern van deze akkoorden, maar andere onderwerpen zoals bescherming van de mensenrechten en versterking van de rechtsstaat komen ook aan de orde. Evenals buitenlandse politieke samenwerking. </a:t>
            </a:r>
          </a:p>
          <a:p>
            <a:endParaRPr lang="nl-NL" dirty="0"/>
          </a:p>
        </p:txBody>
      </p:sp>
      <p:sp>
        <p:nvSpPr>
          <p:cNvPr id="4" name="Slide Number Placeholder 3"/>
          <p:cNvSpPr>
            <a:spLocks noGrp="1"/>
          </p:cNvSpPr>
          <p:nvPr>
            <p:ph type="sldNum" sz="quarter" idx="10"/>
          </p:nvPr>
        </p:nvSpPr>
        <p:spPr/>
        <p:txBody>
          <a:bodyPr/>
          <a:lstStyle/>
          <a:p>
            <a:fld id="{531604ED-F859-D64B-BD72-0EA86EAB5820}" type="slidenum">
              <a:rPr lang="en-US" smtClean="0"/>
              <a:t>4</a:t>
            </a:fld>
            <a:endParaRPr lang="en-US"/>
          </a:p>
        </p:txBody>
      </p:sp>
    </p:spTree>
    <p:extLst>
      <p:ext uri="{BB962C8B-B14F-4D97-AF65-F5344CB8AC3E}">
        <p14:creationId xmlns:p14="http://schemas.microsoft.com/office/powerpoint/2010/main" val="21064702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nl-NL" sz="1200" kern="1200" dirty="0" smtClean="0">
                <a:solidFill>
                  <a:schemeClr val="tx1"/>
                </a:solidFill>
                <a:effectLst/>
                <a:latin typeface="+mn-lt"/>
                <a:ea typeface="+mn-ea"/>
                <a:cs typeface="+mn-cs"/>
              </a:rPr>
              <a:t>In 2008 begonnen de gesprekken tussen de EU en Oekraïne over het aangaan van een Associatieakkoord. In 2012 werd het verdrag geparafeerd. Vlak voor de officiële ondertekeningsceremonie van het akkoord zag toenmalig President Janoekovitsj onder druk van Rusland af van ondertekening. Er was al langer brede onvrede over zijn weinig hervormingsgerichte koers, en dit was de druppel. Massale protesten braken uit, vooral op en rond het Onafhankelijkheidsplein (Maidan) in Kiev. Hierna zette het parlement president Janoekovitsj af, waarop nieuwe verkiezingen volgden. De nieuwe president </a:t>
            </a:r>
            <a:r>
              <a:rPr lang="nl-NL" sz="1200" kern="1200" dirty="0" err="1" smtClean="0">
                <a:solidFill>
                  <a:schemeClr val="tx1"/>
                </a:solidFill>
                <a:effectLst/>
                <a:latin typeface="+mn-lt"/>
                <a:ea typeface="+mn-ea"/>
                <a:cs typeface="+mn-cs"/>
              </a:rPr>
              <a:t>Porosjenko</a:t>
            </a:r>
            <a:r>
              <a:rPr lang="nl-NL" sz="1200" kern="1200" dirty="0" smtClean="0">
                <a:solidFill>
                  <a:schemeClr val="tx1"/>
                </a:solidFill>
                <a:effectLst/>
                <a:latin typeface="+mn-lt"/>
                <a:ea typeface="+mn-ea"/>
                <a:cs typeface="+mn-cs"/>
              </a:rPr>
              <a:t> zette een hervormingsgezinde, pro-Europese koers in. Op 21 maart 2014 werd het associatieakkoord alsnog getekend. </a:t>
            </a:r>
            <a:endParaRPr lang="nl-NL"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531604ED-F859-D64B-BD72-0EA86EAB5820}" type="slidenum">
              <a:rPr lang="en-US" smtClean="0"/>
              <a:t>5</a:t>
            </a:fld>
            <a:endParaRPr lang="en-US"/>
          </a:p>
        </p:txBody>
      </p:sp>
    </p:spTree>
    <p:extLst>
      <p:ext uri="{BB962C8B-B14F-4D97-AF65-F5344CB8AC3E}">
        <p14:creationId xmlns:p14="http://schemas.microsoft.com/office/powerpoint/2010/main" val="225904553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nl-NL" sz="1200" b="1" kern="1200" dirty="0" smtClean="0">
                <a:solidFill>
                  <a:schemeClr val="tx1"/>
                </a:solidFill>
                <a:effectLst/>
                <a:latin typeface="+mn-lt"/>
                <a:ea typeface="+mn-ea"/>
                <a:cs typeface="+mn-cs"/>
              </a:rPr>
              <a:t>Markt van 45 miljoen </a:t>
            </a:r>
            <a:endParaRPr lang="nl-NL" sz="1200" kern="1200" dirty="0" smtClean="0">
              <a:solidFill>
                <a:schemeClr val="tx1"/>
              </a:solidFill>
              <a:effectLst/>
              <a:latin typeface="+mn-lt"/>
              <a:ea typeface="+mn-ea"/>
              <a:cs typeface="+mn-cs"/>
            </a:endParaRPr>
          </a:p>
          <a:p>
            <a:r>
              <a:rPr lang="nl-NL" sz="1200" kern="1200" dirty="0" smtClean="0">
                <a:solidFill>
                  <a:schemeClr val="tx1"/>
                </a:solidFill>
                <a:effectLst/>
                <a:latin typeface="+mn-lt"/>
                <a:ea typeface="+mn-ea"/>
                <a:cs typeface="+mn-cs"/>
              </a:rPr>
              <a:t>Dankzij het akkoord krijgen Nederlandse bedrijven toegang tot  een markt van 45 miljoen mensen. Dit is vergelijkbaar met het aantal inwoners van Spanje. Als handelsnatie heeft Nederland baat bij een open Oekraïense markt. Oekraïne heeft veel groeipotentieel. Nederland kan gemakkelijker producten verkopen aan Oekraïne als het land zijn standaarden aanpast aan de EU normen. </a:t>
            </a:r>
          </a:p>
          <a:p>
            <a:r>
              <a:rPr lang="nl-NL" sz="1200" b="1" kern="1200" dirty="0" smtClean="0">
                <a:solidFill>
                  <a:schemeClr val="tx1"/>
                </a:solidFill>
                <a:effectLst/>
                <a:latin typeface="+mn-lt"/>
                <a:ea typeface="+mn-ea"/>
                <a:cs typeface="+mn-cs"/>
              </a:rPr>
              <a:t> </a:t>
            </a:r>
            <a:endParaRPr lang="nl-NL" sz="1200" kern="1200" dirty="0" smtClean="0">
              <a:solidFill>
                <a:schemeClr val="tx1"/>
              </a:solidFill>
              <a:effectLst/>
              <a:latin typeface="+mn-lt"/>
              <a:ea typeface="+mn-ea"/>
              <a:cs typeface="+mn-cs"/>
            </a:endParaRPr>
          </a:p>
          <a:p>
            <a:r>
              <a:rPr lang="nl-NL" sz="1200" b="1" kern="1200" dirty="0" smtClean="0">
                <a:solidFill>
                  <a:schemeClr val="tx1"/>
                </a:solidFill>
                <a:effectLst/>
                <a:latin typeface="+mn-lt"/>
                <a:ea typeface="+mn-ea"/>
                <a:cs typeface="+mn-cs"/>
              </a:rPr>
              <a:t>Handel wordt makkelijker </a:t>
            </a:r>
            <a:endParaRPr lang="nl-NL" sz="1200" kern="1200" dirty="0" smtClean="0">
              <a:solidFill>
                <a:schemeClr val="tx1"/>
              </a:solidFill>
              <a:effectLst/>
              <a:latin typeface="+mn-lt"/>
              <a:ea typeface="+mn-ea"/>
              <a:cs typeface="+mn-cs"/>
            </a:endParaRPr>
          </a:p>
          <a:p>
            <a:r>
              <a:rPr lang="nl-NL" sz="1200" kern="1200" dirty="0" smtClean="0">
                <a:solidFill>
                  <a:schemeClr val="tx1"/>
                </a:solidFill>
                <a:effectLst/>
                <a:latin typeface="+mn-lt"/>
                <a:ea typeface="+mn-ea"/>
                <a:cs typeface="+mn-cs"/>
              </a:rPr>
              <a:t>Door het opheffen van handelsbelemmeringen nemen de exportkosten voor ondernemers in de EU af. Oekraïense en Europese exporteurs liepen aan tegen het verschil in technische normen en standaarden. Doordat Oekraïne EU standaarden en normen overneemt wordt handel tussen EU-landen en Oekraïne eenvoudiger.</a:t>
            </a:r>
          </a:p>
          <a:p>
            <a:r>
              <a:rPr lang="nl-NL" sz="1200" kern="1200" dirty="0" smtClean="0">
                <a:solidFill>
                  <a:schemeClr val="tx1"/>
                </a:solidFill>
                <a:effectLst/>
                <a:latin typeface="+mn-lt"/>
                <a:ea typeface="+mn-ea"/>
                <a:cs typeface="+mn-cs"/>
              </a:rPr>
              <a:t> </a:t>
            </a:r>
          </a:p>
          <a:p>
            <a:r>
              <a:rPr lang="nl-NL" sz="1200" b="1" kern="1200" dirty="0" smtClean="0">
                <a:solidFill>
                  <a:schemeClr val="tx1"/>
                </a:solidFill>
                <a:effectLst/>
                <a:latin typeface="+mn-lt"/>
                <a:ea typeface="+mn-ea"/>
                <a:cs typeface="+mn-cs"/>
              </a:rPr>
              <a:t>Handel wordt goedkoper</a:t>
            </a:r>
            <a:endParaRPr lang="nl-NL" sz="1200" kern="1200" dirty="0" smtClean="0">
              <a:solidFill>
                <a:schemeClr val="tx1"/>
              </a:solidFill>
              <a:effectLst/>
              <a:latin typeface="+mn-lt"/>
              <a:ea typeface="+mn-ea"/>
              <a:cs typeface="+mn-cs"/>
            </a:endParaRPr>
          </a:p>
          <a:p>
            <a:r>
              <a:rPr lang="nl-NL" sz="1200" kern="1200" dirty="0" smtClean="0">
                <a:solidFill>
                  <a:schemeClr val="tx1"/>
                </a:solidFill>
                <a:effectLst/>
                <a:latin typeface="+mn-lt"/>
                <a:ea typeface="+mn-ea"/>
                <a:cs typeface="+mn-cs"/>
              </a:rPr>
              <a:t>Nederland exporteert nu voor bijna 800 miljoen euro naar Oekraïne. Dat bedrag zal groeien. De afschaffing van invoerrechten zal naar verwachting een impuls geven aan de handelsstromen tussen Oekraïne en de EU. Onder het Associatie Akkoord zullen binnen tien jaar invoerrechten voor producten geleidelijk worden afgeschaft of verlaagd. Deze vrijhandelszone wordt een</a:t>
            </a:r>
            <a:r>
              <a:rPr lang="nl-NL" sz="1200" i="1" kern="1200" dirty="0" smtClean="0">
                <a:solidFill>
                  <a:schemeClr val="tx1"/>
                </a:solidFill>
                <a:effectLst/>
                <a:latin typeface="+mn-lt"/>
                <a:ea typeface="+mn-ea"/>
                <a:cs typeface="+mn-cs"/>
              </a:rPr>
              <a:t> </a:t>
            </a:r>
            <a:r>
              <a:rPr lang="nl-NL" sz="1200" i="1" kern="1200" dirty="0" err="1" smtClean="0">
                <a:solidFill>
                  <a:schemeClr val="tx1"/>
                </a:solidFill>
                <a:effectLst/>
                <a:latin typeface="+mn-lt"/>
                <a:ea typeface="+mn-ea"/>
                <a:cs typeface="+mn-cs"/>
              </a:rPr>
              <a:t>Deep</a:t>
            </a:r>
            <a:r>
              <a:rPr lang="nl-NL" sz="1200" i="1" kern="1200" dirty="0" smtClean="0">
                <a:solidFill>
                  <a:schemeClr val="tx1"/>
                </a:solidFill>
                <a:effectLst/>
                <a:latin typeface="+mn-lt"/>
                <a:ea typeface="+mn-ea"/>
                <a:cs typeface="+mn-cs"/>
              </a:rPr>
              <a:t> </a:t>
            </a:r>
            <a:r>
              <a:rPr lang="nl-NL" sz="1200" i="1" kern="1200" dirty="0" err="1" smtClean="0">
                <a:solidFill>
                  <a:schemeClr val="tx1"/>
                </a:solidFill>
                <a:effectLst/>
                <a:latin typeface="+mn-lt"/>
                <a:ea typeface="+mn-ea"/>
                <a:cs typeface="+mn-cs"/>
              </a:rPr>
              <a:t>and</a:t>
            </a:r>
            <a:r>
              <a:rPr lang="nl-NL" sz="1200" i="1" kern="1200" dirty="0" smtClean="0">
                <a:solidFill>
                  <a:schemeClr val="tx1"/>
                </a:solidFill>
                <a:effectLst/>
                <a:latin typeface="+mn-lt"/>
                <a:ea typeface="+mn-ea"/>
                <a:cs typeface="+mn-cs"/>
              </a:rPr>
              <a:t> Comprehensive Free Trade Area (DCFTA)</a:t>
            </a:r>
            <a:r>
              <a:rPr lang="nl-NL" sz="1200" kern="1200" dirty="0" smtClean="0">
                <a:solidFill>
                  <a:schemeClr val="tx1"/>
                </a:solidFill>
                <a:effectLst/>
                <a:latin typeface="+mn-lt"/>
                <a:ea typeface="+mn-ea"/>
                <a:cs typeface="+mn-cs"/>
              </a:rPr>
              <a:t> genoemd, een ‘diepe en brede vrijhandelszone’ in het Nederlands. </a:t>
            </a:r>
            <a:endParaRPr lang="nl-NL"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531604ED-F859-D64B-BD72-0EA86EAB5820}" type="slidenum">
              <a:rPr lang="en-US" smtClean="0"/>
              <a:t>7</a:t>
            </a:fld>
            <a:endParaRPr lang="en-US"/>
          </a:p>
        </p:txBody>
      </p:sp>
    </p:spTree>
    <p:extLst>
      <p:ext uri="{BB962C8B-B14F-4D97-AF65-F5344CB8AC3E}">
        <p14:creationId xmlns:p14="http://schemas.microsoft.com/office/powerpoint/2010/main" val="369938761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nl-NL" sz="1200" b="1" kern="1200" dirty="0" smtClean="0">
                <a:solidFill>
                  <a:schemeClr val="tx1"/>
                </a:solidFill>
                <a:effectLst/>
                <a:latin typeface="+mn-lt"/>
                <a:ea typeface="+mn-ea"/>
                <a:cs typeface="+mn-cs"/>
              </a:rPr>
              <a:t>Hogere standaarden </a:t>
            </a:r>
            <a:endParaRPr lang="nl-NL" dirty="0" smtClean="0">
              <a:effectLst/>
            </a:endParaRPr>
          </a:p>
          <a:p>
            <a:r>
              <a:rPr lang="nl-NL" sz="1200" kern="1200" dirty="0" smtClean="0">
                <a:solidFill>
                  <a:schemeClr val="tx1"/>
                </a:solidFill>
                <a:effectLst/>
                <a:latin typeface="+mn-lt"/>
                <a:ea typeface="+mn-ea"/>
                <a:cs typeface="+mn-cs"/>
              </a:rPr>
              <a:t>Het Associatieakkoord helpt Oekraïne zijn economie te moderniseren en verplicht Oekraïne de regelgeving op handelsgebied voor een groot deel aan te passen aan de standaarden van de EU.</a:t>
            </a:r>
            <a:endParaRPr lang="nl-NL" dirty="0" smtClean="0">
              <a:effectLst/>
            </a:endParaRPr>
          </a:p>
          <a:p>
            <a:endParaRPr lang="nl-NL" dirty="0" smtClean="0"/>
          </a:p>
          <a:p>
            <a:r>
              <a:rPr lang="nl-NL" sz="1200" b="1" kern="1200" dirty="0" smtClean="0">
                <a:solidFill>
                  <a:schemeClr val="tx1"/>
                </a:solidFill>
                <a:effectLst/>
                <a:latin typeface="+mn-lt"/>
                <a:ea typeface="+mn-ea"/>
                <a:cs typeface="+mn-cs"/>
              </a:rPr>
              <a:t>Markttoegang voor nieuwe sectoren </a:t>
            </a:r>
            <a:endParaRPr lang="nl-NL" dirty="0" smtClean="0">
              <a:effectLst/>
            </a:endParaRPr>
          </a:p>
          <a:p>
            <a:r>
              <a:rPr lang="nl-NL" sz="1200" kern="1200" dirty="0" smtClean="0">
                <a:solidFill>
                  <a:schemeClr val="tx1"/>
                </a:solidFill>
                <a:effectLst/>
                <a:latin typeface="+mn-lt"/>
                <a:ea typeface="+mn-ea"/>
                <a:cs typeface="+mn-cs"/>
              </a:rPr>
              <a:t>Kennis en diensten zijn belangrijke Nederlandse exportproducten. Het akkoord maakt het voor bedrijven mogelijk om deze diensten aan te bieden, zoals ICT, transport, en financiële diensten. Het opent de mogelijkheid voor Europese bedrijven om mee te dingen naar overheidsaanbestedingen in Oekraïne. Nederland heeft hier veel te bieden, bijvoorbeeld in watermanagement en </a:t>
            </a:r>
            <a:r>
              <a:rPr lang="nl-NL" sz="1200" i="1" kern="1200" dirty="0" err="1" smtClean="0">
                <a:solidFill>
                  <a:schemeClr val="tx1"/>
                </a:solidFill>
                <a:effectLst/>
                <a:latin typeface="+mn-lt"/>
                <a:ea typeface="+mn-ea"/>
                <a:cs typeface="+mn-cs"/>
              </a:rPr>
              <a:t>urban</a:t>
            </a:r>
            <a:r>
              <a:rPr lang="nl-NL" sz="1200" i="1" kern="1200" dirty="0" smtClean="0">
                <a:solidFill>
                  <a:schemeClr val="tx1"/>
                </a:solidFill>
                <a:effectLst/>
                <a:latin typeface="+mn-lt"/>
                <a:ea typeface="+mn-ea"/>
                <a:cs typeface="+mn-cs"/>
              </a:rPr>
              <a:t> planning</a:t>
            </a:r>
            <a:r>
              <a:rPr lang="nl-NL" sz="1200" kern="1200" dirty="0" smtClean="0">
                <a:solidFill>
                  <a:schemeClr val="tx1"/>
                </a:solidFill>
                <a:effectLst/>
                <a:latin typeface="+mn-lt"/>
                <a:ea typeface="+mn-ea"/>
                <a:cs typeface="+mn-cs"/>
              </a:rPr>
              <a:t>.</a:t>
            </a:r>
            <a:endParaRPr lang="nl-NL" dirty="0" smtClean="0">
              <a:effectLst/>
            </a:endParaRPr>
          </a:p>
          <a:p>
            <a:endParaRPr lang="nl-NL" dirty="0" smtClean="0"/>
          </a:p>
          <a:p>
            <a:r>
              <a:rPr lang="nl-NL" sz="1200" b="1" kern="1200" dirty="0" smtClean="0">
                <a:solidFill>
                  <a:schemeClr val="tx1"/>
                </a:solidFill>
                <a:effectLst/>
                <a:latin typeface="+mn-lt"/>
                <a:ea typeface="+mn-ea"/>
                <a:cs typeface="+mn-cs"/>
              </a:rPr>
              <a:t>Beter ondernemingsklimaat </a:t>
            </a:r>
            <a:endParaRPr lang="nl-NL" dirty="0" smtClean="0">
              <a:effectLst/>
            </a:endParaRPr>
          </a:p>
          <a:p>
            <a:r>
              <a:rPr lang="nl-NL" sz="1200" kern="1200" dirty="0" smtClean="0">
                <a:solidFill>
                  <a:schemeClr val="tx1"/>
                </a:solidFill>
                <a:effectLst/>
                <a:latin typeface="+mn-lt"/>
                <a:ea typeface="+mn-ea"/>
                <a:cs typeface="+mn-cs"/>
              </a:rPr>
              <a:t>Het betere ondernemingsklimaat dat ontstaat door de hervormingen zal Nederlandse ondernemers en investeerders aantrekken.</a:t>
            </a:r>
            <a:endParaRPr lang="nl-NL" dirty="0" smtClean="0">
              <a:effectLst/>
            </a:endParaRPr>
          </a:p>
        </p:txBody>
      </p:sp>
      <p:sp>
        <p:nvSpPr>
          <p:cNvPr id="4" name="Slide Number Placeholder 3"/>
          <p:cNvSpPr>
            <a:spLocks noGrp="1"/>
          </p:cNvSpPr>
          <p:nvPr>
            <p:ph type="sldNum" sz="quarter" idx="10"/>
          </p:nvPr>
        </p:nvSpPr>
        <p:spPr/>
        <p:txBody>
          <a:bodyPr/>
          <a:lstStyle/>
          <a:p>
            <a:fld id="{531604ED-F859-D64B-BD72-0EA86EAB5820}" type="slidenum">
              <a:rPr lang="en-US" smtClean="0"/>
              <a:t>8</a:t>
            </a:fld>
            <a:endParaRPr lang="en-US"/>
          </a:p>
        </p:txBody>
      </p:sp>
    </p:spTree>
    <p:extLst>
      <p:ext uri="{BB962C8B-B14F-4D97-AF65-F5344CB8AC3E}">
        <p14:creationId xmlns:p14="http://schemas.microsoft.com/office/powerpoint/2010/main" val="142475697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nl-NL" sz="1200" kern="1200" dirty="0" smtClean="0">
                <a:solidFill>
                  <a:schemeClr val="tx1"/>
                </a:solidFill>
                <a:effectLst/>
                <a:latin typeface="+mn-lt"/>
                <a:ea typeface="+mn-ea"/>
                <a:cs typeface="+mn-cs"/>
              </a:rPr>
              <a:t>Voor Nederlandse kaasexporteurs bijvoorbeeld zullen de invoerheffingen van 10% naar 0% in 5 jaar, wat hen ongeveer 500.000 euro per jaar scheelt.</a:t>
            </a:r>
          </a:p>
          <a:p>
            <a:pPr marL="0" marR="0" indent="0" algn="l" defTabSz="457200" rtl="0" eaLnBrk="1" fontAlgn="auto" latinLnBrk="0" hangingPunct="1">
              <a:lnSpc>
                <a:spcPct val="100000"/>
              </a:lnSpc>
              <a:spcBef>
                <a:spcPts val="0"/>
              </a:spcBef>
              <a:spcAft>
                <a:spcPts val="0"/>
              </a:spcAft>
              <a:buClrTx/>
              <a:buSzTx/>
              <a:buFontTx/>
              <a:buNone/>
              <a:tabLst/>
              <a:defRPr/>
            </a:pPr>
            <a:r>
              <a:rPr lang="nl-NL" sz="1200" kern="1200" dirty="0" smtClean="0">
                <a:solidFill>
                  <a:schemeClr val="tx1"/>
                </a:solidFill>
                <a:effectLst/>
                <a:latin typeface="+mn-lt"/>
                <a:ea typeface="+mn-ea"/>
                <a:cs typeface="+mn-cs"/>
              </a:rPr>
              <a:t>De bloemensector zal naar schatting 4,6 miljoen euro per jaar besparen.</a:t>
            </a:r>
            <a:endParaRPr lang="nl-NL" dirty="0" smtClean="0">
              <a:effectLst/>
            </a:endParaRPr>
          </a:p>
          <a:p>
            <a:endParaRPr lang="nl-NL" dirty="0"/>
          </a:p>
        </p:txBody>
      </p:sp>
      <p:sp>
        <p:nvSpPr>
          <p:cNvPr id="4" name="Slide Number Placeholder 3"/>
          <p:cNvSpPr>
            <a:spLocks noGrp="1"/>
          </p:cNvSpPr>
          <p:nvPr>
            <p:ph type="sldNum" sz="quarter" idx="10"/>
          </p:nvPr>
        </p:nvSpPr>
        <p:spPr/>
        <p:txBody>
          <a:bodyPr/>
          <a:lstStyle/>
          <a:p>
            <a:fld id="{531604ED-F859-D64B-BD72-0EA86EAB5820}" type="slidenum">
              <a:rPr lang="en-US" smtClean="0"/>
              <a:t>9</a:t>
            </a:fld>
            <a:endParaRPr lang="en-US"/>
          </a:p>
        </p:txBody>
      </p:sp>
    </p:spTree>
    <p:extLst>
      <p:ext uri="{BB962C8B-B14F-4D97-AF65-F5344CB8AC3E}">
        <p14:creationId xmlns:p14="http://schemas.microsoft.com/office/powerpoint/2010/main" val="99352624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nl-NL" dirty="0"/>
          </a:p>
        </p:txBody>
      </p:sp>
      <p:sp>
        <p:nvSpPr>
          <p:cNvPr id="4" name="Slide Number Placeholder 3"/>
          <p:cNvSpPr>
            <a:spLocks noGrp="1"/>
          </p:cNvSpPr>
          <p:nvPr>
            <p:ph type="sldNum" sz="quarter" idx="10"/>
          </p:nvPr>
        </p:nvSpPr>
        <p:spPr/>
        <p:txBody>
          <a:bodyPr/>
          <a:lstStyle/>
          <a:p>
            <a:fld id="{531604ED-F859-D64B-BD72-0EA86EAB5820}" type="slidenum">
              <a:rPr lang="en-US" smtClean="0"/>
              <a:t>10</a:t>
            </a:fld>
            <a:endParaRPr lang="en-US"/>
          </a:p>
        </p:txBody>
      </p:sp>
    </p:spTree>
    <p:extLst>
      <p:ext uri="{BB962C8B-B14F-4D97-AF65-F5344CB8AC3E}">
        <p14:creationId xmlns:p14="http://schemas.microsoft.com/office/powerpoint/2010/main" val="18190037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nl-NL" sz="1200" kern="1200" dirty="0" smtClean="0">
                <a:solidFill>
                  <a:schemeClr val="tx1"/>
                </a:solidFill>
                <a:effectLst/>
                <a:latin typeface="+mn-lt"/>
                <a:ea typeface="+mn-ea"/>
                <a:cs typeface="+mn-cs"/>
              </a:rPr>
              <a:t>Het akkoord gaat Nederland geen extra geld kosten. Oekraïne krijgt wel financiële hulp, van de EU en het IMF, maar dat staat los van dit akkoord. De hervormingen in het akkoord moeten er juist voor zorgen dat Oekraïne uit de moeilijke financiële situatie komt. Er gaat dus geen extra geld van Nederland naar Oekraïne. </a:t>
            </a:r>
            <a:endParaRPr lang="nl-NL" dirty="0"/>
          </a:p>
        </p:txBody>
      </p:sp>
      <p:sp>
        <p:nvSpPr>
          <p:cNvPr id="4" name="Slide Number Placeholder 3"/>
          <p:cNvSpPr>
            <a:spLocks noGrp="1"/>
          </p:cNvSpPr>
          <p:nvPr>
            <p:ph type="sldNum" sz="quarter" idx="10"/>
          </p:nvPr>
        </p:nvSpPr>
        <p:spPr/>
        <p:txBody>
          <a:bodyPr/>
          <a:lstStyle/>
          <a:p>
            <a:fld id="{531604ED-F859-D64B-BD72-0EA86EAB5820}" type="slidenum">
              <a:rPr lang="en-US" smtClean="0"/>
              <a:t>11</a:t>
            </a:fld>
            <a:endParaRPr lang="en-US"/>
          </a:p>
        </p:txBody>
      </p:sp>
    </p:spTree>
    <p:extLst>
      <p:ext uri="{BB962C8B-B14F-4D97-AF65-F5344CB8AC3E}">
        <p14:creationId xmlns:p14="http://schemas.microsoft.com/office/powerpoint/2010/main" val="183126418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1"/>
      </p:bgRef>
    </p:bg>
    <p:spTree>
      <p:nvGrpSpPr>
        <p:cNvPr id="1" name=""/>
        <p:cNvGrpSpPr/>
        <p:nvPr/>
      </p:nvGrpSpPr>
      <p:grpSpPr>
        <a:xfrm>
          <a:off x="0" y="0"/>
          <a:ext cx="0" cy="0"/>
          <a:chOff x="0" y="0"/>
          <a:chExt cx="0" cy="0"/>
        </a:xfrm>
      </p:grpSpPr>
      <p:sp>
        <p:nvSpPr>
          <p:cNvPr id="8" name="Title 7"/>
          <p:cNvSpPr>
            <a:spLocks noGrp="1"/>
          </p:cNvSpPr>
          <p:nvPr>
            <p:ph type="ctrTitle"/>
          </p:nvPr>
        </p:nvSpPr>
        <p:spPr>
          <a:xfrm>
            <a:off x="2286000" y="3124200"/>
            <a:ext cx="6172200" cy="1894362"/>
          </a:xfrm>
        </p:spPr>
        <p:txBody>
          <a:bodyPr/>
          <a:lstStyle>
            <a:lvl1pPr>
              <a:defRPr b="1"/>
            </a:lvl1pPr>
          </a:lstStyle>
          <a:p>
            <a:r>
              <a:rPr kumimoji="0" lang="en-US" smtClean="0"/>
              <a:t>Click to edit Master title style</a:t>
            </a:r>
            <a:endParaRPr kumimoji="0" lang="en-US"/>
          </a:p>
        </p:txBody>
      </p:sp>
      <p:sp>
        <p:nvSpPr>
          <p:cNvPr id="9" name="Subtitle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bwMode="auto">
          <a:xfrm rot="5400000">
            <a:off x="7764621" y="1174097"/>
            <a:ext cx="2286000" cy="381000"/>
          </a:xfrm>
        </p:spPr>
        <p:txBody>
          <a:bodyPr/>
          <a:lstStyle/>
          <a:p>
            <a:fld id="{644B190B-1EE7-4148-A3DC-AFB78E0F411D}" type="datetimeFigureOut">
              <a:rPr lang="en-US" smtClean="0"/>
              <a:t>3/16/2016</a:t>
            </a:fld>
            <a:endParaRPr lang="en-US"/>
          </a:p>
        </p:txBody>
      </p:sp>
      <p:sp>
        <p:nvSpPr>
          <p:cNvPr id="17" name="Footer Placeholder 16"/>
          <p:cNvSpPr>
            <a:spLocks noGrp="1"/>
          </p:cNvSpPr>
          <p:nvPr>
            <p:ph type="ftr" sz="quarter" idx="11"/>
          </p:nvPr>
        </p:nvSpPr>
        <p:spPr bwMode="auto">
          <a:xfrm rot="5400000">
            <a:off x="7077269" y="4181669"/>
            <a:ext cx="3657600" cy="384048"/>
          </a:xfrm>
        </p:spPr>
        <p:txBody>
          <a:bodyPr/>
          <a:lstStyle/>
          <a:p>
            <a:endParaRPr lang="en-US"/>
          </a:p>
        </p:txBody>
      </p:sp>
      <p:sp>
        <p:nvSpPr>
          <p:cNvPr id="10" name="Rectangle 9"/>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Rectangle 13"/>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Rectangle 18"/>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Straight Connector 10"/>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Straight Connector 17"/>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0" name="Straight Connector 19"/>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Straight Connec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Straight Connector 14"/>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2" name="Straight Connector 21"/>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7" name="Rectangle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l 20"/>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l 22"/>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Oval 23"/>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Oval 25"/>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Oval 24"/>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Slide Number Placeholder 28"/>
          <p:cNvSpPr>
            <a:spLocks noGrp="1"/>
          </p:cNvSpPr>
          <p:nvPr>
            <p:ph type="sldNum" sz="quarter" idx="12"/>
          </p:nvPr>
        </p:nvSpPr>
        <p:spPr bwMode="auto">
          <a:xfrm>
            <a:off x="1325544" y="4928702"/>
            <a:ext cx="609600" cy="517524"/>
          </a:xfrm>
        </p:spPr>
        <p:txBody>
          <a:bodyPr/>
          <a:lstStyle/>
          <a:p>
            <a:fld id="{1DD6427A-88E5-EE4A-8302-E1C7AE17EE3C}"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644B190B-1EE7-4148-A3DC-AFB78E0F411D}" type="datetimeFigureOut">
              <a:rPr lang="en-US" smtClean="0"/>
              <a:t>3/16/2016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DD6427A-88E5-EE4A-8302-E1C7AE17EE3C}"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1676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644B190B-1EE7-4148-A3DC-AFB78E0F411D}" type="datetimeFigureOut">
              <a:rPr lang="en-US" smtClean="0"/>
              <a:t>3/16/2016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DD6427A-88E5-EE4A-8302-E1C7AE17EE3C}"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8" name="Content Placeholder 7"/>
          <p:cNvSpPr>
            <a:spLocks noGrp="1"/>
          </p:cNvSpPr>
          <p:nvPr>
            <p:ph sz="quarter" idx="1"/>
          </p:nvPr>
        </p:nvSpPr>
        <p:spPr>
          <a:xfrm>
            <a:off x="457200" y="1600200"/>
            <a:ext cx="7467600" cy="487375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4"/>
          </p:nvPr>
        </p:nvSpPr>
        <p:spPr/>
        <p:txBody>
          <a:bodyPr rtlCol="0"/>
          <a:lstStyle/>
          <a:p>
            <a:fld id="{644B190B-1EE7-4148-A3DC-AFB78E0F411D}" type="datetimeFigureOut">
              <a:rPr lang="en-US" smtClean="0"/>
              <a:t>3/16/2016</a:t>
            </a:fld>
            <a:endParaRPr lang="en-US"/>
          </a:p>
        </p:txBody>
      </p:sp>
      <p:sp>
        <p:nvSpPr>
          <p:cNvPr id="9" name="Slide Number Placeholder 8"/>
          <p:cNvSpPr>
            <a:spLocks noGrp="1"/>
          </p:cNvSpPr>
          <p:nvPr>
            <p:ph type="sldNum" sz="quarter" idx="15"/>
          </p:nvPr>
        </p:nvSpPr>
        <p:spPr/>
        <p:txBody>
          <a:bodyPr rtlCol="0"/>
          <a:lstStyle/>
          <a:p>
            <a:fld id="{1DD6427A-88E5-EE4A-8302-E1C7AE17EE3C}" type="slidenum">
              <a:rPr lang="en-US" smtClean="0"/>
              <a:t>‹#›</a:t>
            </a:fld>
            <a:endParaRPr lang="en-US"/>
          </a:p>
        </p:txBody>
      </p:sp>
      <p:sp>
        <p:nvSpPr>
          <p:cNvPr id="10" name="Footer Placeholder 9"/>
          <p:cNvSpPr>
            <a:spLocks noGrp="1"/>
          </p:cNvSpPr>
          <p:nvPr>
            <p:ph type="ftr" sz="quarter" idx="16"/>
          </p:nvPr>
        </p:nvSpPr>
        <p:spPr/>
        <p:txBody>
          <a:bodyPr rtlCol="0"/>
          <a:lstStyle/>
          <a:p>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286000" y="2895600"/>
            <a:ext cx="6172200" cy="2053590"/>
          </a:xfrm>
        </p:spPr>
        <p:txBody>
          <a:bodyPr/>
          <a:lstStyle>
            <a:lvl1pPr algn="l">
              <a:buNone/>
              <a:defRPr sz="3000" b="1" cap="small"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bwMode="auto">
          <a:xfrm rot="5400000">
            <a:off x="7763256" y="1170432"/>
            <a:ext cx="2286000" cy="381000"/>
          </a:xfrm>
        </p:spPr>
        <p:txBody>
          <a:bodyPr/>
          <a:lstStyle/>
          <a:p>
            <a:fld id="{644B190B-1EE7-4148-A3DC-AFB78E0F411D}" type="datetimeFigureOut">
              <a:rPr lang="en-US" smtClean="0"/>
              <a:t>3/16/2016</a:t>
            </a:fld>
            <a:endParaRPr lang="en-US"/>
          </a:p>
        </p:txBody>
      </p:sp>
      <p:sp>
        <p:nvSpPr>
          <p:cNvPr id="5" name="Footer Placeholder 4"/>
          <p:cNvSpPr>
            <a:spLocks noGrp="1"/>
          </p:cNvSpPr>
          <p:nvPr>
            <p:ph type="ftr" sz="quarter" idx="11"/>
          </p:nvPr>
        </p:nvSpPr>
        <p:spPr bwMode="auto">
          <a:xfrm rot="5400000">
            <a:off x="7077456" y="4178808"/>
            <a:ext cx="3657600" cy="384048"/>
          </a:xfrm>
        </p:spPr>
        <p:txBody>
          <a:bodyPr/>
          <a:lstStyle/>
          <a:p>
            <a:endParaRPr lang="en-US"/>
          </a:p>
        </p:txBody>
      </p:sp>
      <p:sp>
        <p:nvSpPr>
          <p:cNvPr id="9" name="Rectangle 8"/>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Straight Connector 12"/>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Straight Connector 13"/>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Straight Connector 14"/>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Straight Connec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7" name="Straight Connector 16"/>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Rectangle 1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Oval 18"/>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Oval 19"/>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l 20"/>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Oval 21"/>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l 22"/>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Straight Connector 25"/>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Slide Number Placeholder 5"/>
          <p:cNvSpPr>
            <a:spLocks noGrp="1"/>
          </p:cNvSpPr>
          <p:nvPr>
            <p:ph type="sldNum" sz="quarter" idx="12"/>
          </p:nvPr>
        </p:nvSpPr>
        <p:spPr bwMode="auto">
          <a:xfrm>
            <a:off x="1340616" y="4928702"/>
            <a:ext cx="609600" cy="517524"/>
          </a:xfrm>
        </p:spPr>
        <p:txBody>
          <a:bodyPr/>
          <a:lstStyle/>
          <a:p>
            <a:fld id="{1DD6427A-88E5-EE4A-8302-E1C7AE17EE3C}" type="slidenum">
              <a:rPr lang="en-US" smtClean="0"/>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644B190B-1EE7-4148-A3DC-AFB78E0F411D}" type="datetimeFigureOut">
              <a:rPr lang="en-US" smtClean="0"/>
              <a:t>3/16/2016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DD6427A-88E5-EE4A-8302-E1C7AE17EE3C}" type="slidenum">
              <a:rPr lang="en-US" smtClean="0"/>
              <a:t>‹#›</a:t>
            </a:fld>
            <a:endParaRPr lang="en-US"/>
          </a:p>
        </p:txBody>
      </p:sp>
      <p:sp>
        <p:nvSpPr>
          <p:cNvPr id="9" name="Content Placeholder 8"/>
          <p:cNvSpPr>
            <a:spLocks noGrp="1"/>
          </p:cNvSpPr>
          <p:nvPr>
            <p:ph sz="quarter" idx="1"/>
          </p:nvPr>
        </p:nvSpPr>
        <p:spPr>
          <a:xfrm>
            <a:off x="457200" y="1600200"/>
            <a:ext cx="3657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270248" y="1600200"/>
            <a:ext cx="3657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7543800" cy="1143000"/>
          </a:xfrm>
        </p:spPr>
        <p:txBody>
          <a:bodyPr anchor="b"/>
          <a:lstStyle>
            <a:lvl1pPr>
              <a:defRPr/>
            </a:lvl1pPr>
          </a:lstStyle>
          <a:p>
            <a:r>
              <a:rPr kumimoji="0" lang="en-US" smtClean="0"/>
              <a:t>Click to edit Master title style</a:t>
            </a:r>
            <a:endParaRPr kumimoji="0" lang="en-US"/>
          </a:p>
        </p:txBody>
      </p:sp>
      <p:sp>
        <p:nvSpPr>
          <p:cNvPr id="7" name="Date Placeholder 6"/>
          <p:cNvSpPr>
            <a:spLocks noGrp="1"/>
          </p:cNvSpPr>
          <p:nvPr>
            <p:ph type="dt" sz="half" idx="10"/>
          </p:nvPr>
        </p:nvSpPr>
        <p:spPr/>
        <p:txBody>
          <a:bodyPr/>
          <a:lstStyle/>
          <a:p>
            <a:fld id="{644B190B-1EE7-4148-A3DC-AFB78E0F411D}" type="datetimeFigureOut">
              <a:rPr lang="en-US" smtClean="0"/>
              <a:t>3/16/2016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DD6427A-88E5-EE4A-8302-E1C7AE17EE3C}" type="slidenum">
              <a:rPr lang="en-US" smtClean="0"/>
              <a:t>‹#›</a:t>
            </a:fld>
            <a:endParaRPr lang="en-US"/>
          </a:p>
        </p:txBody>
      </p:sp>
      <p:sp>
        <p:nvSpPr>
          <p:cNvPr id="11" name="Content Placeholder 10"/>
          <p:cNvSpPr>
            <a:spLocks noGrp="1"/>
          </p:cNvSpPr>
          <p:nvPr>
            <p:ph sz="quarter" idx="2"/>
          </p:nvPr>
        </p:nvSpPr>
        <p:spPr>
          <a:xfrm>
            <a:off x="457200" y="2362200"/>
            <a:ext cx="3657600" cy="3886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371975" y="2362200"/>
            <a:ext cx="3657600" cy="3886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Text Placeholder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4" name="Text Placeholder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6" name="Date Placeholder 5"/>
          <p:cNvSpPr>
            <a:spLocks noGrp="1"/>
          </p:cNvSpPr>
          <p:nvPr>
            <p:ph type="dt" sz="half" idx="10"/>
          </p:nvPr>
        </p:nvSpPr>
        <p:spPr/>
        <p:txBody>
          <a:bodyPr rtlCol="0"/>
          <a:lstStyle/>
          <a:p>
            <a:fld id="{644B190B-1EE7-4148-A3DC-AFB78E0F411D}" type="datetimeFigureOut">
              <a:rPr lang="en-US" smtClean="0"/>
              <a:t>3/16/2016</a:t>
            </a:fld>
            <a:endParaRPr lang="en-US"/>
          </a:p>
        </p:txBody>
      </p:sp>
      <p:sp>
        <p:nvSpPr>
          <p:cNvPr id="7" name="Slide Number Placeholder 6"/>
          <p:cNvSpPr>
            <a:spLocks noGrp="1"/>
          </p:cNvSpPr>
          <p:nvPr>
            <p:ph type="sldNum" sz="quarter" idx="11"/>
          </p:nvPr>
        </p:nvSpPr>
        <p:spPr/>
        <p:txBody>
          <a:bodyPr rtlCol="0"/>
          <a:lstStyle/>
          <a:p>
            <a:fld id="{1DD6427A-88E5-EE4A-8302-E1C7AE17EE3C}" type="slidenum">
              <a:rPr lang="en-US" smtClean="0"/>
              <a:t>‹#›</a:t>
            </a:fld>
            <a:endParaRPr lang="en-US"/>
          </a:p>
        </p:txBody>
      </p:sp>
      <p:sp>
        <p:nvSpPr>
          <p:cNvPr id="8" name="Footer Placeholder 7"/>
          <p:cNvSpPr>
            <a:spLocks noGrp="1"/>
          </p:cNvSpPr>
          <p:nvPr>
            <p:ph type="ftr" sz="quarter" idx="12"/>
          </p:nvPr>
        </p:nvSpPr>
        <p:spPr/>
        <p:txBody>
          <a:bodyPr rtlCol="0"/>
          <a:lstStyle/>
          <a:p>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44B190B-1EE7-4148-A3DC-AFB78E0F411D}" type="datetimeFigureOut">
              <a:rPr lang="en-US" smtClean="0"/>
              <a:t>3/16/2016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DD6427A-88E5-EE4A-8302-E1C7AE17EE3C}"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Title 1"/>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Straight Connector 7"/>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Straight Connector 8"/>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Straight Connector 10"/>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Rectangle 11"/>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Straight Connector 12"/>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Oval 13"/>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Content Placeholder 17"/>
          <p:cNvSpPr>
            <a:spLocks noGrp="1"/>
          </p:cNvSpPr>
          <p:nvPr>
            <p:ph sz="quarter" idx="1"/>
          </p:nvPr>
        </p:nvSpPr>
        <p:spPr>
          <a:xfrm>
            <a:off x="304800" y="274320"/>
            <a:ext cx="5638800" cy="6327648"/>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1" name="Date Placeholder 20"/>
          <p:cNvSpPr>
            <a:spLocks noGrp="1"/>
          </p:cNvSpPr>
          <p:nvPr>
            <p:ph type="dt" sz="half" idx="14"/>
          </p:nvPr>
        </p:nvSpPr>
        <p:spPr/>
        <p:txBody>
          <a:bodyPr rtlCol="0"/>
          <a:lstStyle/>
          <a:p>
            <a:fld id="{644B190B-1EE7-4148-A3DC-AFB78E0F411D}" type="datetimeFigureOut">
              <a:rPr lang="en-US" smtClean="0"/>
              <a:t>3/16/2016</a:t>
            </a:fld>
            <a:endParaRPr lang="en-US"/>
          </a:p>
        </p:txBody>
      </p:sp>
      <p:sp>
        <p:nvSpPr>
          <p:cNvPr id="22" name="Slide Number Placeholder 21"/>
          <p:cNvSpPr>
            <a:spLocks noGrp="1"/>
          </p:cNvSpPr>
          <p:nvPr>
            <p:ph type="sldNum" sz="quarter" idx="15"/>
          </p:nvPr>
        </p:nvSpPr>
        <p:spPr/>
        <p:txBody>
          <a:bodyPr rtlCol="0"/>
          <a:lstStyle/>
          <a:p>
            <a:fld id="{1DD6427A-88E5-EE4A-8302-E1C7AE17EE3C}" type="slidenum">
              <a:rPr lang="en-US" smtClean="0"/>
              <a:t>‹#›</a:t>
            </a:fld>
            <a:endParaRPr lang="en-US"/>
          </a:p>
        </p:txBody>
      </p:sp>
      <p:sp>
        <p:nvSpPr>
          <p:cNvPr id="23" name="Footer Placeholder 22"/>
          <p:cNvSpPr>
            <a:spLocks noGrp="1"/>
          </p:cNvSpPr>
          <p:nvPr>
            <p:ph type="ftr" sz="quarter" idx="16"/>
          </p:nvPr>
        </p:nvSpPr>
        <p:spPr/>
        <p:txBody>
          <a:bodyPr rtlCol="0"/>
          <a:lstStyle/>
          <a:p>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traight Connector 8"/>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Oval 12"/>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Title 1"/>
          <p:cNvSpPr>
            <a:spLocks noGrp="1"/>
          </p:cNvSpPr>
          <p:nvPr>
            <p:ph type="title"/>
          </p:nvPr>
        </p:nvSpPr>
        <p:spPr>
          <a:xfrm rot="5400000">
            <a:off x="3350133" y="3200400"/>
            <a:ext cx="6309360" cy="457200"/>
          </a:xfrm>
        </p:spPr>
        <p:txBody>
          <a:bodyPr anchor="b"/>
          <a:lstStyle>
            <a:lvl1pPr algn="l">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en-US" smtClean="0"/>
              <a:t>Click icon to add picture</a:t>
            </a:r>
            <a:endParaRPr kumimoji="0" lang="en-US" dirty="0"/>
          </a:p>
        </p:txBody>
      </p:sp>
      <p:sp>
        <p:nvSpPr>
          <p:cNvPr id="4" name="Text Placeholder 3"/>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10" name="Straight Connector 9"/>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Rectangle 10"/>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Straight Connector 11"/>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Straight Connector 18"/>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Straight Connector 19"/>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Date Placeholder 16"/>
          <p:cNvSpPr>
            <a:spLocks noGrp="1"/>
          </p:cNvSpPr>
          <p:nvPr>
            <p:ph type="dt" sz="half" idx="10"/>
          </p:nvPr>
        </p:nvSpPr>
        <p:spPr/>
        <p:txBody>
          <a:bodyPr rtlCol="0"/>
          <a:lstStyle/>
          <a:p>
            <a:fld id="{644B190B-1EE7-4148-A3DC-AFB78E0F411D}" type="datetimeFigureOut">
              <a:rPr lang="en-US" smtClean="0"/>
              <a:t>3/16/2016</a:t>
            </a:fld>
            <a:endParaRPr lang="en-US"/>
          </a:p>
        </p:txBody>
      </p:sp>
      <p:sp>
        <p:nvSpPr>
          <p:cNvPr id="18" name="Slide Number Placeholder 17"/>
          <p:cNvSpPr>
            <a:spLocks noGrp="1"/>
          </p:cNvSpPr>
          <p:nvPr>
            <p:ph type="sldNum" sz="quarter" idx="11"/>
          </p:nvPr>
        </p:nvSpPr>
        <p:spPr/>
        <p:txBody>
          <a:bodyPr rtlCol="0"/>
          <a:lstStyle/>
          <a:p>
            <a:fld id="{1DD6427A-88E5-EE4A-8302-E1C7AE17EE3C}" type="slidenum">
              <a:rPr lang="en-US" smtClean="0"/>
              <a:t>‹#›</a:t>
            </a:fld>
            <a:endParaRPr lang="en-US"/>
          </a:p>
        </p:txBody>
      </p:sp>
      <p:sp>
        <p:nvSpPr>
          <p:cNvPr id="21" name="Footer Placeholder 20"/>
          <p:cNvSpPr>
            <a:spLocks noGrp="1"/>
          </p:cNvSpPr>
          <p:nvPr>
            <p:ph type="ftr" sz="quarter" idx="12"/>
          </p:nvPr>
        </p:nvSpPr>
        <p:spPr/>
        <p:txBody>
          <a:bodyPr rtlCol="0"/>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Straight Connector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Title Placeholder 21"/>
          <p:cNvSpPr>
            <a:spLocks noGrp="1"/>
          </p:cNvSpPr>
          <p:nvPr>
            <p:ph type="title"/>
          </p:nvPr>
        </p:nvSpPr>
        <p:spPr>
          <a:xfrm>
            <a:off x="457200" y="274638"/>
            <a:ext cx="7467600" cy="1143000"/>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644B190B-1EE7-4148-A3DC-AFB78E0F411D}" type="datetimeFigureOut">
              <a:rPr lang="en-US" smtClean="0"/>
              <a:t>3/16/2016</a:t>
            </a:fld>
            <a:endParaRPr lang="en-US"/>
          </a:p>
        </p:txBody>
      </p:sp>
      <p:sp>
        <p:nvSpPr>
          <p:cNvPr id="3" name="Footer Placeholder 2"/>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endParaRPr lang="en-US"/>
          </a:p>
        </p:txBody>
      </p:sp>
      <p:sp>
        <p:nvSpPr>
          <p:cNvPr id="7" name="Straight Connector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Straight Connector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Rectangle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Straight Connector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Oval 11"/>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Slide Number Placeholder 22"/>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1DD6427A-88E5-EE4A-8302-E1C7AE17EE3C}"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rtl="0"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err="1"/>
              <a:t>Associatieakkoord</a:t>
            </a:r>
            <a:r>
              <a:rPr lang="en-US" dirty="0"/>
              <a:t> </a:t>
            </a:r>
            <a:r>
              <a:rPr lang="en-US" dirty="0" err="1" smtClean="0"/>
              <a:t>tussen</a:t>
            </a:r>
            <a:r>
              <a:rPr lang="en-US" dirty="0" smtClean="0"/>
              <a:t> de EU </a:t>
            </a:r>
            <a:r>
              <a:rPr lang="en-US" dirty="0" err="1" smtClean="0"/>
              <a:t>en</a:t>
            </a:r>
            <a:r>
              <a:rPr lang="en-US" dirty="0" smtClean="0"/>
              <a:t> </a:t>
            </a:r>
            <a:r>
              <a:rPr lang="en-US" dirty="0" err="1" smtClean="0"/>
              <a:t>Oekraïne</a:t>
            </a:r>
            <a:r>
              <a:rPr lang="en-US" dirty="0" smtClean="0"/>
              <a:t/>
            </a:r>
            <a:br>
              <a:rPr lang="en-US" dirty="0" smtClean="0"/>
            </a:br>
            <a:endParaRPr lang="en-US" dirty="0"/>
          </a:p>
        </p:txBody>
      </p:sp>
      <p:sp>
        <p:nvSpPr>
          <p:cNvPr id="3" name="Subtitle 2"/>
          <p:cNvSpPr>
            <a:spLocks noGrp="1"/>
          </p:cNvSpPr>
          <p:nvPr>
            <p:ph type="subTitle" idx="1"/>
          </p:nvPr>
        </p:nvSpPr>
        <p:spPr/>
        <p:txBody>
          <a:bodyPr>
            <a:normAutofit/>
          </a:bodyPr>
          <a:lstStyle/>
          <a:p>
            <a:r>
              <a:rPr lang="en-US" sz="2400" dirty="0" err="1"/>
              <a:t>Waar</a:t>
            </a:r>
            <a:r>
              <a:rPr lang="en-US" sz="2400" dirty="0"/>
              <a:t> </a:t>
            </a:r>
            <a:r>
              <a:rPr lang="en-US" sz="2400" dirty="0" err="1"/>
              <a:t>gaat</a:t>
            </a:r>
            <a:r>
              <a:rPr lang="en-US" sz="2400" dirty="0"/>
              <a:t> het over?</a:t>
            </a:r>
          </a:p>
        </p:txBody>
      </p:sp>
    </p:spTree>
    <p:extLst>
      <p:ext uri="{BB962C8B-B14F-4D97-AF65-F5344CB8AC3E}">
        <p14:creationId xmlns:p14="http://schemas.microsoft.com/office/powerpoint/2010/main" val="169539416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sz="quarter" idx="1"/>
          </p:nvPr>
        </p:nvPicPr>
        <p:blipFill>
          <a:blip r:embed="rId3">
            <a:extLst>
              <a:ext uri="{28A0092B-C50C-407E-A947-70E740481C1C}">
                <a14:useLocalDpi xmlns:a14="http://schemas.microsoft.com/office/drawing/2010/main" val="0"/>
              </a:ext>
            </a:extLst>
          </a:blip>
          <a:stretch>
            <a:fillRect/>
          </a:stretch>
        </p:blipFill>
        <p:spPr>
          <a:xfrm>
            <a:off x="720247" y="979227"/>
            <a:ext cx="7467600" cy="4776638"/>
          </a:xfrm>
        </p:spPr>
      </p:pic>
    </p:spTree>
    <p:extLst>
      <p:ext uri="{BB962C8B-B14F-4D97-AF65-F5344CB8AC3E}">
        <p14:creationId xmlns:p14="http://schemas.microsoft.com/office/powerpoint/2010/main" val="95008391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useBgFill="1">
        <p:nvSpPr>
          <p:cNvPr id="4" name="TextBox 3"/>
          <p:cNvSpPr txBox="1"/>
          <p:nvPr/>
        </p:nvSpPr>
        <p:spPr>
          <a:xfrm>
            <a:off x="3194135" y="0"/>
            <a:ext cx="2743201" cy="6709529"/>
          </a:xfrm>
          <a:prstGeom prst="rect">
            <a:avLst/>
          </a:prstGeom>
        </p:spPr>
        <p:txBody>
          <a:bodyPr wrap="square" rtlCol="0">
            <a:spAutoFit/>
          </a:bodyPr>
          <a:lstStyle/>
          <a:p>
            <a:r>
              <a:rPr lang="nl-NL" sz="43000" dirty="0" smtClean="0">
                <a:solidFill>
                  <a:schemeClr val="bg1">
                    <a:lumMod val="75000"/>
                  </a:schemeClr>
                </a:solidFill>
              </a:rPr>
              <a:t>?</a:t>
            </a:r>
            <a:endParaRPr lang="nl-NL" sz="43000" dirty="0">
              <a:solidFill>
                <a:schemeClr val="bg1">
                  <a:lumMod val="75000"/>
                </a:schemeClr>
              </a:solidFill>
            </a:endParaRPr>
          </a:p>
        </p:txBody>
      </p:sp>
      <p:sp>
        <p:nvSpPr>
          <p:cNvPr id="2" name="Title 1"/>
          <p:cNvSpPr>
            <a:spLocks noGrp="1"/>
          </p:cNvSpPr>
          <p:nvPr>
            <p:ph type="title"/>
          </p:nvPr>
        </p:nvSpPr>
        <p:spPr/>
        <p:txBody>
          <a:bodyPr/>
          <a:lstStyle/>
          <a:p>
            <a:r>
              <a:rPr lang="en-US" dirty="0" err="1" smtClean="0"/>
              <a:t>Stelling</a:t>
            </a:r>
            <a:endParaRPr lang="en-US" dirty="0"/>
          </a:p>
        </p:txBody>
      </p:sp>
      <p:sp>
        <p:nvSpPr>
          <p:cNvPr id="3" name="Content Placeholder 2"/>
          <p:cNvSpPr>
            <a:spLocks noGrp="1"/>
          </p:cNvSpPr>
          <p:nvPr>
            <p:ph sz="quarter" idx="1"/>
          </p:nvPr>
        </p:nvSpPr>
        <p:spPr/>
        <p:txBody>
          <a:bodyPr/>
          <a:lstStyle/>
          <a:p>
            <a:r>
              <a:rPr lang="nl-NL" dirty="0"/>
              <a:t>Gaat het Associatieakkoord Nederland extra geld kosten?</a:t>
            </a:r>
            <a:endParaRPr lang="en-US" dirty="0" smtClean="0"/>
          </a:p>
          <a:p>
            <a:endParaRPr lang="en-US" dirty="0" smtClean="0"/>
          </a:p>
          <a:p>
            <a:r>
              <a:rPr lang="en-US" dirty="0" err="1" smtClean="0"/>
              <a:t>Gaat</a:t>
            </a:r>
            <a:r>
              <a:rPr lang="en-US" dirty="0" smtClean="0"/>
              <a:t> </a:t>
            </a:r>
            <a:r>
              <a:rPr lang="en-US" b="1" dirty="0" err="1" smtClean="0"/>
              <a:t>geen</a:t>
            </a:r>
            <a:r>
              <a:rPr lang="en-US" dirty="0" smtClean="0"/>
              <a:t> extra geld </a:t>
            </a:r>
            <a:r>
              <a:rPr lang="en-US" dirty="0" err="1" smtClean="0"/>
              <a:t>kosten</a:t>
            </a:r>
            <a:endParaRPr lang="en-US" dirty="0" smtClean="0"/>
          </a:p>
          <a:p>
            <a:r>
              <a:rPr lang="nl-NL" dirty="0"/>
              <a:t>Oekraïne krijgt wel financiële hulp, van de EU en het </a:t>
            </a:r>
            <a:r>
              <a:rPr lang="nl-NL" dirty="0" smtClean="0"/>
              <a:t>IMF</a:t>
            </a:r>
          </a:p>
          <a:p>
            <a:r>
              <a:rPr lang="nl-NL" dirty="0" smtClean="0"/>
              <a:t>Het levert ons zelfs geld op</a:t>
            </a:r>
            <a:endParaRPr lang="en-US" dirty="0"/>
          </a:p>
        </p:txBody>
      </p:sp>
    </p:spTree>
    <p:extLst>
      <p:ext uri="{BB962C8B-B14F-4D97-AF65-F5344CB8AC3E}">
        <p14:creationId xmlns:p14="http://schemas.microsoft.com/office/powerpoint/2010/main" val="42696066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3" end="3"/>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useBgFill="1">
        <p:nvSpPr>
          <p:cNvPr id="5" name="TextBox 4"/>
          <p:cNvSpPr txBox="1"/>
          <p:nvPr/>
        </p:nvSpPr>
        <p:spPr>
          <a:xfrm>
            <a:off x="3194135" y="0"/>
            <a:ext cx="2743201" cy="6709529"/>
          </a:xfrm>
          <a:prstGeom prst="rect">
            <a:avLst/>
          </a:prstGeom>
        </p:spPr>
        <p:txBody>
          <a:bodyPr wrap="square" rtlCol="0">
            <a:spAutoFit/>
          </a:bodyPr>
          <a:lstStyle/>
          <a:p>
            <a:r>
              <a:rPr lang="nl-NL" sz="43000" dirty="0" smtClean="0">
                <a:solidFill>
                  <a:schemeClr val="bg1">
                    <a:lumMod val="75000"/>
                  </a:schemeClr>
                </a:solidFill>
              </a:rPr>
              <a:t>?</a:t>
            </a:r>
            <a:endParaRPr lang="nl-NL" sz="43000" dirty="0">
              <a:solidFill>
                <a:schemeClr val="bg1">
                  <a:lumMod val="75000"/>
                </a:schemeClr>
              </a:solidFill>
            </a:endParaRPr>
          </a:p>
        </p:txBody>
      </p:sp>
      <p:sp>
        <p:nvSpPr>
          <p:cNvPr id="3" name="Content Placeholder 2"/>
          <p:cNvSpPr>
            <a:spLocks noGrp="1"/>
          </p:cNvSpPr>
          <p:nvPr>
            <p:ph sz="quarter" idx="1"/>
          </p:nvPr>
        </p:nvSpPr>
        <p:spPr>
          <a:xfrm>
            <a:off x="457200" y="1528176"/>
            <a:ext cx="8229600" cy="4597988"/>
          </a:xfrm>
        </p:spPr>
        <p:txBody>
          <a:bodyPr>
            <a:normAutofit/>
          </a:bodyPr>
          <a:lstStyle/>
          <a:p>
            <a:r>
              <a:rPr lang="en-US" dirty="0" err="1" smtClean="0"/>
              <a:t>Als</a:t>
            </a:r>
            <a:r>
              <a:rPr lang="en-US" dirty="0" smtClean="0"/>
              <a:t> </a:t>
            </a:r>
            <a:r>
              <a:rPr lang="en-US" dirty="0" err="1"/>
              <a:t>gevolg</a:t>
            </a:r>
            <a:r>
              <a:rPr lang="en-US" dirty="0"/>
              <a:t> van </a:t>
            </a:r>
            <a:r>
              <a:rPr lang="en-US" dirty="0" err="1"/>
              <a:t>dit</a:t>
            </a:r>
            <a:r>
              <a:rPr lang="en-US" dirty="0"/>
              <a:t> </a:t>
            </a:r>
            <a:r>
              <a:rPr lang="en-US" dirty="0" err="1"/>
              <a:t>Associatieakkoord</a:t>
            </a:r>
            <a:r>
              <a:rPr lang="en-US" dirty="0"/>
              <a:t> </a:t>
            </a:r>
            <a:r>
              <a:rPr lang="en-US" dirty="0" err="1"/>
              <a:t>kunnen</a:t>
            </a:r>
            <a:r>
              <a:rPr lang="en-US" dirty="0"/>
              <a:t> </a:t>
            </a:r>
            <a:r>
              <a:rPr lang="en-US" dirty="0" err="1"/>
              <a:t>Oekraïners</a:t>
            </a:r>
            <a:r>
              <a:rPr lang="en-US" dirty="0"/>
              <a:t> </a:t>
            </a:r>
            <a:r>
              <a:rPr lang="en-US" dirty="0" err="1"/>
              <a:t>vrij</a:t>
            </a:r>
            <a:r>
              <a:rPr lang="en-US" dirty="0"/>
              <a:t> </a:t>
            </a:r>
            <a:r>
              <a:rPr lang="en-US" dirty="0" err="1"/>
              <a:t>naar</a:t>
            </a:r>
            <a:r>
              <a:rPr lang="en-US" dirty="0"/>
              <a:t> Nederland </a:t>
            </a:r>
            <a:r>
              <a:rPr lang="en-US" dirty="0" err="1"/>
              <a:t>reizen</a:t>
            </a:r>
            <a:r>
              <a:rPr lang="en-US" dirty="0"/>
              <a:t> en </a:t>
            </a:r>
            <a:r>
              <a:rPr lang="en-US" dirty="0" err="1"/>
              <a:t>hier</a:t>
            </a:r>
            <a:r>
              <a:rPr lang="en-US" dirty="0"/>
              <a:t> </a:t>
            </a:r>
            <a:r>
              <a:rPr lang="en-US" dirty="0" err="1"/>
              <a:t>ook</a:t>
            </a:r>
            <a:r>
              <a:rPr lang="en-US" dirty="0"/>
              <a:t> </a:t>
            </a:r>
            <a:r>
              <a:rPr lang="en-US" dirty="0" err="1"/>
              <a:t>komen</a:t>
            </a:r>
            <a:r>
              <a:rPr lang="en-US" dirty="0"/>
              <a:t> </a:t>
            </a:r>
            <a:r>
              <a:rPr lang="en-US" dirty="0" err="1"/>
              <a:t>werken</a:t>
            </a:r>
            <a:r>
              <a:rPr lang="en-US" dirty="0" smtClean="0"/>
              <a:t>.</a:t>
            </a:r>
          </a:p>
          <a:p>
            <a:r>
              <a:rPr lang="en-US" dirty="0" smtClean="0"/>
              <a:t>Nee</a:t>
            </a:r>
          </a:p>
          <a:p>
            <a:r>
              <a:rPr lang="en-US" dirty="0" err="1" smtClean="0"/>
              <a:t>Er</a:t>
            </a:r>
            <a:r>
              <a:rPr lang="en-US" dirty="0" smtClean="0"/>
              <a:t> </a:t>
            </a:r>
            <a:r>
              <a:rPr lang="en-US" dirty="0" err="1"/>
              <a:t>wordt</a:t>
            </a:r>
            <a:r>
              <a:rPr lang="en-US" dirty="0"/>
              <a:t> – los van </a:t>
            </a:r>
            <a:r>
              <a:rPr lang="en-US" dirty="0" err="1"/>
              <a:t>dit</a:t>
            </a:r>
            <a:r>
              <a:rPr lang="en-US" dirty="0"/>
              <a:t> </a:t>
            </a:r>
            <a:r>
              <a:rPr lang="en-US" dirty="0" err="1"/>
              <a:t>akkoord</a:t>
            </a:r>
            <a:r>
              <a:rPr lang="en-US" dirty="0"/>
              <a:t> – </a:t>
            </a:r>
            <a:r>
              <a:rPr lang="en-US" dirty="0" err="1"/>
              <a:t>wel</a:t>
            </a:r>
            <a:r>
              <a:rPr lang="en-US" dirty="0"/>
              <a:t> </a:t>
            </a:r>
            <a:r>
              <a:rPr lang="en-US" dirty="0" err="1"/>
              <a:t>gesproken</a:t>
            </a:r>
            <a:r>
              <a:rPr lang="en-US" dirty="0"/>
              <a:t> over </a:t>
            </a:r>
            <a:r>
              <a:rPr lang="en-US" dirty="0" err="1"/>
              <a:t>visumvrijheid</a:t>
            </a:r>
            <a:r>
              <a:rPr lang="en-US" dirty="0"/>
              <a:t> </a:t>
            </a:r>
            <a:r>
              <a:rPr lang="en-US" dirty="0" err="1"/>
              <a:t>voor</a:t>
            </a:r>
            <a:r>
              <a:rPr lang="en-US" dirty="0"/>
              <a:t> </a:t>
            </a:r>
            <a:r>
              <a:rPr lang="en-US" dirty="0" err="1"/>
              <a:t>toeristen</a:t>
            </a:r>
            <a:r>
              <a:rPr lang="en-US" dirty="0"/>
              <a:t> (</a:t>
            </a:r>
            <a:r>
              <a:rPr lang="en-US" dirty="0" err="1"/>
              <a:t>kort</a:t>
            </a:r>
            <a:r>
              <a:rPr lang="en-US" dirty="0"/>
              <a:t> </a:t>
            </a:r>
            <a:r>
              <a:rPr lang="en-US" dirty="0" err="1"/>
              <a:t>verblijf</a:t>
            </a:r>
            <a:r>
              <a:rPr lang="en-US" dirty="0"/>
              <a:t>, max. 3 </a:t>
            </a:r>
            <a:r>
              <a:rPr lang="en-US" dirty="0" err="1"/>
              <a:t>maanden</a:t>
            </a:r>
            <a:r>
              <a:rPr lang="en-US" dirty="0"/>
              <a:t>), </a:t>
            </a:r>
            <a:r>
              <a:rPr lang="en-US" dirty="0" err="1"/>
              <a:t>mits</a:t>
            </a:r>
            <a:r>
              <a:rPr lang="en-US" dirty="0"/>
              <a:t> </a:t>
            </a:r>
            <a:r>
              <a:rPr lang="en-US" dirty="0" err="1"/>
              <a:t>Oekraïne</a:t>
            </a:r>
            <a:r>
              <a:rPr lang="en-US" dirty="0"/>
              <a:t> </a:t>
            </a:r>
            <a:r>
              <a:rPr lang="en-US" dirty="0" err="1"/>
              <a:t>aan</a:t>
            </a:r>
            <a:r>
              <a:rPr lang="en-US" dirty="0"/>
              <a:t> </a:t>
            </a:r>
            <a:r>
              <a:rPr lang="en-US" dirty="0" err="1"/>
              <a:t>strikte</a:t>
            </a:r>
            <a:r>
              <a:rPr lang="en-US" dirty="0"/>
              <a:t> </a:t>
            </a:r>
            <a:r>
              <a:rPr lang="en-US" dirty="0" err="1"/>
              <a:t>voorwaarden</a:t>
            </a:r>
            <a:r>
              <a:rPr lang="en-US" dirty="0"/>
              <a:t> </a:t>
            </a:r>
            <a:r>
              <a:rPr lang="en-US" dirty="0" err="1" smtClean="0"/>
              <a:t>voldoet</a:t>
            </a:r>
            <a:endParaRPr lang="en-US" dirty="0" smtClean="0"/>
          </a:p>
          <a:p>
            <a:r>
              <a:rPr lang="en-US" dirty="0" err="1" smtClean="0"/>
              <a:t>Gaat</a:t>
            </a:r>
            <a:r>
              <a:rPr lang="en-US" dirty="0" smtClean="0"/>
              <a:t> </a:t>
            </a:r>
            <a:r>
              <a:rPr lang="en-US" dirty="0" err="1"/>
              <a:t>dus</a:t>
            </a:r>
            <a:r>
              <a:rPr lang="en-US" dirty="0"/>
              <a:t> </a:t>
            </a:r>
            <a:r>
              <a:rPr lang="en-US" dirty="0" err="1"/>
              <a:t>niet</a:t>
            </a:r>
            <a:r>
              <a:rPr lang="en-US" dirty="0"/>
              <a:t> </a:t>
            </a:r>
            <a:r>
              <a:rPr lang="en-US" dirty="0" err="1"/>
              <a:t>om</a:t>
            </a:r>
            <a:r>
              <a:rPr lang="en-US" dirty="0"/>
              <a:t> </a:t>
            </a:r>
            <a:r>
              <a:rPr lang="en-US" dirty="0" err="1"/>
              <a:t>Oekraïners</a:t>
            </a:r>
            <a:r>
              <a:rPr lang="en-US" dirty="0"/>
              <a:t> die </a:t>
            </a:r>
            <a:r>
              <a:rPr lang="en-US" dirty="0" err="1"/>
              <a:t>hier</a:t>
            </a:r>
            <a:r>
              <a:rPr lang="en-US" dirty="0"/>
              <a:t> </a:t>
            </a:r>
            <a:r>
              <a:rPr lang="en-US" dirty="0" err="1"/>
              <a:t>komen</a:t>
            </a:r>
            <a:r>
              <a:rPr lang="en-US" dirty="0"/>
              <a:t> </a:t>
            </a:r>
            <a:r>
              <a:rPr lang="en-US" dirty="0" err="1"/>
              <a:t>wonen</a:t>
            </a:r>
            <a:r>
              <a:rPr lang="en-US" dirty="0"/>
              <a:t> of </a:t>
            </a:r>
            <a:r>
              <a:rPr lang="en-US" dirty="0" err="1"/>
              <a:t>werken</a:t>
            </a:r>
            <a:r>
              <a:rPr lang="en-US" dirty="0"/>
              <a:t>. </a:t>
            </a:r>
            <a:r>
              <a:rPr lang="en-US" dirty="0" err="1"/>
              <a:t>Daar</a:t>
            </a:r>
            <a:r>
              <a:rPr lang="en-US" dirty="0"/>
              <a:t> is </a:t>
            </a:r>
            <a:r>
              <a:rPr lang="en-US" dirty="0" err="1"/>
              <a:t>nog</a:t>
            </a:r>
            <a:r>
              <a:rPr lang="en-US" dirty="0"/>
              <a:t> steeds </a:t>
            </a:r>
            <a:r>
              <a:rPr lang="en-US" dirty="0" err="1"/>
              <a:t>een</a:t>
            </a:r>
            <a:r>
              <a:rPr lang="en-US" dirty="0"/>
              <a:t> </a:t>
            </a:r>
            <a:r>
              <a:rPr lang="en-US" dirty="0" err="1"/>
              <a:t>werkvergunning</a:t>
            </a:r>
            <a:r>
              <a:rPr lang="en-US" dirty="0"/>
              <a:t> </a:t>
            </a:r>
            <a:r>
              <a:rPr lang="en-US" dirty="0" err="1"/>
              <a:t>voor</a:t>
            </a:r>
            <a:r>
              <a:rPr lang="en-US" dirty="0"/>
              <a:t> </a:t>
            </a:r>
            <a:r>
              <a:rPr lang="en-US" dirty="0" err="1"/>
              <a:t>nodig</a:t>
            </a:r>
            <a:r>
              <a:rPr lang="en-US" dirty="0"/>
              <a:t>.</a:t>
            </a:r>
          </a:p>
        </p:txBody>
      </p:sp>
      <p:sp>
        <p:nvSpPr>
          <p:cNvPr id="4" name="Title 1"/>
          <p:cNvSpPr>
            <a:spLocks noGrp="1"/>
          </p:cNvSpPr>
          <p:nvPr>
            <p:ph type="title"/>
          </p:nvPr>
        </p:nvSpPr>
        <p:spPr>
          <a:xfrm>
            <a:off x="457200" y="274638"/>
            <a:ext cx="7467600" cy="1143000"/>
          </a:xfrm>
        </p:spPr>
        <p:txBody>
          <a:bodyPr/>
          <a:lstStyle/>
          <a:p>
            <a:r>
              <a:rPr lang="en-US" dirty="0" err="1" smtClean="0"/>
              <a:t>Stelling</a:t>
            </a:r>
            <a:endParaRPr lang="en-US" dirty="0"/>
          </a:p>
        </p:txBody>
      </p:sp>
    </p:spTree>
    <p:extLst>
      <p:ext uri="{BB962C8B-B14F-4D97-AF65-F5344CB8AC3E}">
        <p14:creationId xmlns:p14="http://schemas.microsoft.com/office/powerpoint/2010/main" val="26162162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5" presetClass="emph" presetSubtype="0" nodeType="clickEffect">
                                  <p:stCondLst>
                                    <p:cond delay="0"/>
                                  </p:stCondLst>
                                  <p:iterate type="lt">
                                    <p:tmAbs val="25"/>
                                  </p:iterate>
                                  <p:childTnLst>
                                    <p:set>
                                      <p:cBhvr override="childStyle">
                                        <p:cTn id="6" dur="indefinite"/>
                                        <p:tgtEl>
                                          <p:spTgt spid="3">
                                            <p:txEl>
                                              <p:pRg st="1" end="1"/>
                                            </p:txEl>
                                          </p:spTgt>
                                        </p:tgtEl>
                                        <p:attrNameLst>
                                          <p:attrName>style.fontWeight</p:attrName>
                                        </p:attrNameLst>
                                      </p:cBhvr>
                                      <p:to>
                                        <p:strVal val="bold"/>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err="1" smtClean="0"/>
              <a:t>Inhoud</a:t>
            </a:r>
            <a:r>
              <a:rPr lang="en-US" dirty="0" smtClean="0"/>
              <a:t> </a:t>
            </a:r>
            <a:r>
              <a:rPr lang="en-US" dirty="0" err="1" smtClean="0"/>
              <a:t>Associatie</a:t>
            </a:r>
            <a:r>
              <a:rPr lang="en-US" dirty="0" err="1"/>
              <a:t>a</a:t>
            </a:r>
            <a:r>
              <a:rPr lang="en-US" dirty="0" err="1" smtClean="0"/>
              <a:t>kkoord</a:t>
            </a:r>
            <a:r>
              <a:rPr lang="en-US" dirty="0" smtClean="0"/>
              <a:t> – </a:t>
            </a:r>
            <a:r>
              <a:rPr lang="en-US" dirty="0" err="1" smtClean="0"/>
              <a:t>Politiek</a:t>
            </a:r>
            <a:endParaRPr lang="en-US" dirty="0"/>
          </a:p>
        </p:txBody>
      </p:sp>
      <p:sp>
        <p:nvSpPr>
          <p:cNvPr id="3" name="Content Placeholder 2"/>
          <p:cNvSpPr>
            <a:spLocks noGrp="1"/>
          </p:cNvSpPr>
          <p:nvPr>
            <p:ph sz="quarter" idx="1"/>
          </p:nvPr>
        </p:nvSpPr>
        <p:spPr/>
        <p:txBody>
          <a:bodyPr/>
          <a:lstStyle/>
          <a:p>
            <a:pPr marL="0" indent="0" algn="ctr">
              <a:buNone/>
            </a:pPr>
            <a:endParaRPr lang="en-US" dirty="0" smtClean="0"/>
          </a:p>
          <a:p>
            <a:pPr marL="0" indent="0" algn="ctr">
              <a:buNone/>
            </a:pPr>
            <a:r>
              <a:rPr lang="en-US" sz="3600" dirty="0" err="1" smtClean="0"/>
              <a:t>Doel</a:t>
            </a:r>
            <a:r>
              <a:rPr lang="en-US" sz="3600" dirty="0" smtClean="0"/>
              <a:t>:</a:t>
            </a:r>
          </a:p>
          <a:p>
            <a:pPr marL="0" indent="0" algn="ctr">
              <a:buNone/>
            </a:pPr>
            <a:endParaRPr lang="en-US" dirty="0" smtClean="0"/>
          </a:p>
          <a:p>
            <a:pPr marL="0" indent="0" algn="ctr">
              <a:buNone/>
            </a:pPr>
            <a:r>
              <a:rPr lang="nl-NL" dirty="0" smtClean="0"/>
              <a:t>Stabiliteit </a:t>
            </a:r>
            <a:r>
              <a:rPr lang="nl-NL" dirty="0"/>
              <a:t>en democratie</a:t>
            </a:r>
            <a:r>
              <a:rPr lang="en-US" dirty="0" smtClean="0">
                <a:effectLst/>
              </a:rPr>
              <a:t> </a:t>
            </a:r>
            <a:endParaRPr lang="en-US" dirty="0"/>
          </a:p>
        </p:txBody>
      </p:sp>
    </p:spTree>
    <p:extLst>
      <p:ext uri="{BB962C8B-B14F-4D97-AF65-F5344CB8AC3E}">
        <p14:creationId xmlns:p14="http://schemas.microsoft.com/office/powerpoint/2010/main" val="81506839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lvl="0"/>
            <a:r>
              <a:rPr lang="nl-NL" dirty="0"/>
              <a:t>Hervormingen op </a:t>
            </a:r>
            <a:r>
              <a:rPr lang="nl-NL" dirty="0" smtClean="0"/>
              <a:t>gebied </a:t>
            </a:r>
            <a:r>
              <a:rPr lang="nl-NL" dirty="0"/>
              <a:t>van justitie, vrijheid en veiligheid </a:t>
            </a:r>
            <a:endParaRPr lang="en-US" dirty="0"/>
          </a:p>
        </p:txBody>
      </p:sp>
      <p:sp>
        <p:nvSpPr>
          <p:cNvPr id="3" name="Content Placeholder 2"/>
          <p:cNvSpPr>
            <a:spLocks noGrp="1"/>
          </p:cNvSpPr>
          <p:nvPr>
            <p:ph sz="quarter" idx="1"/>
          </p:nvPr>
        </p:nvSpPr>
        <p:spPr/>
        <p:txBody>
          <a:bodyPr>
            <a:normAutofit/>
          </a:bodyPr>
          <a:lstStyle/>
          <a:p>
            <a:r>
              <a:rPr lang="nl-NL" dirty="0"/>
              <a:t>Versterking van de rechtsstaat </a:t>
            </a:r>
            <a:endParaRPr lang="nl-NL" dirty="0" smtClean="0"/>
          </a:p>
          <a:p>
            <a:endParaRPr lang="nl-NL" dirty="0"/>
          </a:p>
          <a:p>
            <a:endParaRPr lang="nl-NL" dirty="0" smtClean="0"/>
          </a:p>
          <a:p>
            <a:r>
              <a:rPr lang="nl-NL" dirty="0" smtClean="0"/>
              <a:t>Verbeteren </a:t>
            </a:r>
            <a:r>
              <a:rPr lang="nl-NL" dirty="0"/>
              <a:t>van de </a:t>
            </a:r>
            <a:r>
              <a:rPr lang="nl-NL" dirty="0" smtClean="0"/>
              <a:t>mensenrechtensituatie</a:t>
            </a:r>
          </a:p>
          <a:p>
            <a:endParaRPr lang="nl-NL" dirty="0"/>
          </a:p>
          <a:p>
            <a:endParaRPr lang="nl-NL" dirty="0" smtClean="0"/>
          </a:p>
          <a:p>
            <a:r>
              <a:rPr lang="nl-NL" dirty="0" smtClean="0"/>
              <a:t>Corruptiebestrijding </a:t>
            </a:r>
          </a:p>
          <a:p>
            <a:pPr lvl="1"/>
            <a:r>
              <a:rPr lang="nl-NL" dirty="0" smtClean="0"/>
              <a:t>V.b</a:t>
            </a:r>
            <a:r>
              <a:rPr lang="nl-NL" dirty="0"/>
              <a:t>. nieuwe politiewet</a:t>
            </a:r>
          </a:p>
          <a:p>
            <a:pPr lvl="0"/>
            <a:endParaRPr lang="en-US" dirty="0"/>
          </a:p>
        </p:txBody>
      </p:sp>
    </p:spTree>
    <p:extLst>
      <p:ext uri="{BB962C8B-B14F-4D97-AF65-F5344CB8AC3E}">
        <p14:creationId xmlns:p14="http://schemas.microsoft.com/office/powerpoint/2010/main" val="395831197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Politieke</a:t>
            </a:r>
            <a:r>
              <a:rPr lang="en-US" dirty="0" smtClean="0"/>
              <a:t> </a:t>
            </a:r>
            <a:r>
              <a:rPr lang="en-US" dirty="0" err="1" smtClean="0"/>
              <a:t>samenwerking</a:t>
            </a:r>
            <a:endParaRPr lang="en-US" dirty="0"/>
          </a:p>
        </p:txBody>
      </p:sp>
      <p:sp>
        <p:nvSpPr>
          <p:cNvPr id="3" name="Content Placeholder 2"/>
          <p:cNvSpPr>
            <a:spLocks noGrp="1"/>
          </p:cNvSpPr>
          <p:nvPr>
            <p:ph sz="quarter" idx="1"/>
          </p:nvPr>
        </p:nvSpPr>
        <p:spPr/>
        <p:txBody>
          <a:bodyPr>
            <a:normAutofit/>
          </a:bodyPr>
          <a:lstStyle/>
          <a:p>
            <a:r>
              <a:rPr lang="nl-NL" dirty="0" smtClean="0"/>
              <a:t>Inspannen </a:t>
            </a:r>
            <a:r>
              <a:rPr lang="nl-NL" dirty="0"/>
              <a:t>voor meer stabiliteit, veiligheid en democratische ontwikkelingen</a:t>
            </a:r>
            <a:r>
              <a:rPr lang="en-US" dirty="0" smtClean="0">
                <a:effectLst/>
              </a:rPr>
              <a:t> </a:t>
            </a:r>
            <a:endParaRPr lang="en-US" dirty="0"/>
          </a:p>
          <a:p>
            <a:pPr lvl="1"/>
            <a:r>
              <a:rPr lang="nl-NL" dirty="0" smtClean="0"/>
              <a:t>Dit betekent: regelmatig overleg </a:t>
            </a:r>
            <a:r>
              <a:rPr lang="nl-NL" dirty="0"/>
              <a:t>tussen de </a:t>
            </a:r>
            <a:r>
              <a:rPr lang="nl-NL" dirty="0" smtClean="0"/>
              <a:t>partijen </a:t>
            </a:r>
            <a:r>
              <a:rPr lang="nl-NL" dirty="0"/>
              <a:t>over conflicten in de regio</a:t>
            </a:r>
            <a:r>
              <a:rPr lang="en-US" dirty="0" smtClean="0">
                <a:effectLst/>
              </a:rPr>
              <a:t> </a:t>
            </a:r>
          </a:p>
          <a:p>
            <a:endParaRPr lang="nl-NL" b="1" dirty="0" smtClean="0"/>
          </a:p>
          <a:p>
            <a:r>
              <a:rPr lang="nl-NL" dirty="0" smtClean="0"/>
              <a:t>Stabiliteit </a:t>
            </a:r>
            <a:r>
              <a:rPr lang="nl-NL" dirty="0"/>
              <a:t>en militaire samenwerking</a:t>
            </a:r>
          </a:p>
          <a:p>
            <a:endParaRPr lang="en-US" dirty="0" smtClean="0">
              <a:effectLst/>
            </a:endParaRPr>
          </a:p>
          <a:p>
            <a:pPr lvl="0"/>
            <a:r>
              <a:rPr lang="nl-NL" dirty="0"/>
              <a:t>Berechting oorlogsmisdaden </a:t>
            </a:r>
            <a:endParaRPr lang="nl-NL" dirty="0" smtClean="0"/>
          </a:p>
          <a:p>
            <a:pPr lvl="1"/>
            <a:r>
              <a:rPr lang="en-US" dirty="0" err="1" smtClean="0"/>
              <a:t>Deelname</a:t>
            </a:r>
            <a:r>
              <a:rPr lang="en-US" dirty="0" smtClean="0"/>
              <a:t> </a:t>
            </a:r>
            <a:r>
              <a:rPr lang="en-US" dirty="0" err="1"/>
              <a:t>aan</a:t>
            </a:r>
            <a:r>
              <a:rPr lang="en-US" dirty="0"/>
              <a:t> het </a:t>
            </a:r>
            <a:r>
              <a:rPr lang="en-US" dirty="0" err="1"/>
              <a:t>Internationaal</a:t>
            </a:r>
            <a:r>
              <a:rPr lang="en-US" dirty="0"/>
              <a:t> </a:t>
            </a:r>
            <a:r>
              <a:rPr lang="en-US" dirty="0" err="1"/>
              <a:t>Strafhof</a:t>
            </a:r>
            <a:endParaRPr lang="en-US" dirty="0"/>
          </a:p>
          <a:p>
            <a:pPr lvl="0"/>
            <a:endParaRPr lang="nl-NL" dirty="0"/>
          </a:p>
        </p:txBody>
      </p:sp>
    </p:spTree>
    <p:extLst>
      <p:ext uri="{BB962C8B-B14F-4D97-AF65-F5344CB8AC3E}">
        <p14:creationId xmlns:p14="http://schemas.microsoft.com/office/powerpoint/2010/main" val="135846942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useBgFill="1">
        <p:nvSpPr>
          <p:cNvPr id="4" name="TextBox 3"/>
          <p:cNvSpPr txBox="1"/>
          <p:nvPr/>
        </p:nvSpPr>
        <p:spPr>
          <a:xfrm>
            <a:off x="3194135" y="0"/>
            <a:ext cx="2743201" cy="6709529"/>
          </a:xfrm>
          <a:prstGeom prst="rect">
            <a:avLst/>
          </a:prstGeom>
        </p:spPr>
        <p:txBody>
          <a:bodyPr wrap="square" rtlCol="0">
            <a:spAutoFit/>
          </a:bodyPr>
          <a:lstStyle/>
          <a:p>
            <a:r>
              <a:rPr lang="nl-NL" sz="43000" dirty="0" smtClean="0">
                <a:solidFill>
                  <a:schemeClr val="bg1">
                    <a:lumMod val="75000"/>
                  </a:schemeClr>
                </a:solidFill>
              </a:rPr>
              <a:t>?</a:t>
            </a:r>
            <a:endParaRPr lang="nl-NL" sz="43000" dirty="0">
              <a:solidFill>
                <a:schemeClr val="bg1">
                  <a:lumMod val="75000"/>
                </a:schemeClr>
              </a:solidFill>
            </a:endParaRPr>
          </a:p>
        </p:txBody>
      </p:sp>
      <p:sp>
        <p:nvSpPr>
          <p:cNvPr id="2" name="Title 1"/>
          <p:cNvSpPr>
            <a:spLocks noGrp="1"/>
          </p:cNvSpPr>
          <p:nvPr>
            <p:ph type="title"/>
          </p:nvPr>
        </p:nvSpPr>
        <p:spPr/>
        <p:txBody>
          <a:bodyPr/>
          <a:lstStyle/>
          <a:p>
            <a:r>
              <a:rPr lang="en-US" dirty="0" err="1" smtClean="0"/>
              <a:t>Stelling</a:t>
            </a:r>
            <a:endParaRPr lang="en-US" dirty="0"/>
          </a:p>
        </p:txBody>
      </p:sp>
      <p:sp>
        <p:nvSpPr>
          <p:cNvPr id="3" name="Content Placeholder 2"/>
          <p:cNvSpPr>
            <a:spLocks noGrp="1"/>
          </p:cNvSpPr>
          <p:nvPr>
            <p:ph sz="quarter" idx="1"/>
          </p:nvPr>
        </p:nvSpPr>
        <p:spPr/>
        <p:txBody>
          <a:bodyPr/>
          <a:lstStyle/>
          <a:p>
            <a:r>
              <a:rPr lang="en-US" dirty="0" smtClean="0"/>
              <a:t>Het </a:t>
            </a:r>
            <a:r>
              <a:rPr lang="en-US" dirty="0" err="1" smtClean="0"/>
              <a:t>akkoord</a:t>
            </a:r>
            <a:r>
              <a:rPr lang="en-US" dirty="0" smtClean="0"/>
              <a:t> </a:t>
            </a:r>
            <a:r>
              <a:rPr lang="en-US" dirty="0" err="1" smtClean="0"/>
              <a:t>leidt</a:t>
            </a:r>
            <a:r>
              <a:rPr lang="en-US" dirty="0" smtClean="0"/>
              <a:t> tot EU-</a:t>
            </a:r>
            <a:r>
              <a:rPr lang="en-US" dirty="0" err="1" smtClean="0"/>
              <a:t>lidmaatschap</a:t>
            </a:r>
            <a:endParaRPr lang="en-US" dirty="0" smtClean="0"/>
          </a:p>
          <a:p>
            <a:pPr lvl="1"/>
            <a:endParaRPr lang="en-US" dirty="0" smtClean="0"/>
          </a:p>
          <a:p>
            <a:r>
              <a:rPr lang="nl-NL" dirty="0" smtClean="0"/>
              <a:t>Nee</a:t>
            </a:r>
          </a:p>
          <a:p>
            <a:r>
              <a:rPr lang="nl-NL" dirty="0" smtClean="0"/>
              <a:t>Geen </a:t>
            </a:r>
            <a:r>
              <a:rPr lang="nl-NL" dirty="0"/>
              <a:t>voorportaal voor lidmaatschap</a:t>
            </a:r>
            <a:endParaRPr lang="en-US" dirty="0" smtClean="0"/>
          </a:p>
          <a:p>
            <a:r>
              <a:rPr lang="nl-NL" dirty="0"/>
              <a:t>Lidmaatschap perspectief wordt niet genoemd </a:t>
            </a:r>
            <a:endParaRPr lang="nl-NL" dirty="0" smtClean="0"/>
          </a:p>
          <a:p>
            <a:r>
              <a:rPr lang="nl-NL" dirty="0" smtClean="0"/>
              <a:t>De </a:t>
            </a:r>
            <a:r>
              <a:rPr lang="nl-NL" dirty="0"/>
              <a:t>Nederlandse regering is tegen EU-lidmaatschap van Oekraïne</a:t>
            </a:r>
            <a:endParaRPr lang="en-US" dirty="0"/>
          </a:p>
          <a:p>
            <a:pPr marL="0" indent="0">
              <a:buNone/>
            </a:pPr>
            <a:endParaRPr lang="en-US" dirty="0"/>
          </a:p>
        </p:txBody>
      </p:sp>
    </p:spTree>
    <p:extLst>
      <p:ext uri="{BB962C8B-B14F-4D97-AF65-F5344CB8AC3E}">
        <p14:creationId xmlns:p14="http://schemas.microsoft.com/office/powerpoint/2010/main" val="10070351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3" end="3"/>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4" end="4"/>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useBgFill="1">
        <p:nvSpPr>
          <p:cNvPr id="4" name="TextBox 3"/>
          <p:cNvSpPr txBox="1"/>
          <p:nvPr/>
        </p:nvSpPr>
        <p:spPr>
          <a:xfrm>
            <a:off x="3194135" y="0"/>
            <a:ext cx="2743201" cy="6709529"/>
          </a:xfrm>
          <a:prstGeom prst="rect">
            <a:avLst/>
          </a:prstGeom>
        </p:spPr>
        <p:txBody>
          <a:bodyPr wrap="square" rtlCol="0">
            <a:spAutoFit/>
          </a:bodyPr>
          <a:lstStyle/>
          <a:p>
            <a:r>
              <a:rPr lang="nl-NL" sz="43000" dirty="0" smtClean="0">
                <a:solidFill>
                  <a:schemeClr val="bg1">
                    <a:lumMod val="75000"/>
                  </a:schemeClr>
                </a:solidFill>
              </a:rPr>
              <a:t>?</a:t>
            </a:r>
            <a:endParaRPr lang="nl-NL" sz="43000" dirty="0">
              <a:solidFill>
                <a:schemeClr val="bg1">
                  <a:lumMod val="75000"/>
                </a:schemeClr>
              </a:solidFill>
            </a:endParaRPr>
          </a:p>
        </p:txBody>
      </p:sp>
      <p:sp>
        <p:nvSpPr>
          <p:cNvPr id="2" name="Title 1"/>
          <p:cNvSpPr>
            <a:spLocks noGrp="1"/>
          </p:cNvSpPr>
          <p:nvPr>
            <p:ph type="title"/>
          </p:nvPr>
        </p:nvSpPr>
        <p:spPr/>
        <p:txBody>
          <a:bodyPr/>
          <a:lstStyle/>
          <a:p>
            <a:r>
              <a:rPr lang="nl-NL" dirty="0" smtClean="0"/>
              <a:t>Stelling</a:t>
            </a:r>
            <a:endParaRPr lang="nl-NL" dirty="0"/>
          </a:p>
        </p:txBody>
      </p:sp>
      <p:sp>
        <p:nvSpPr>
          <p:cNvPr id="3" name="Content Placeholder 2"/>
          <p:cNvSpPr>
            <a:spLocks noGrp="1"/>
          </p:cNvSpPr>
          <p:nvPr>
            <p:ph sz="quarter" idx="1"/>
          </p:nvPr>
        </p:nvSpPr>
        <p:spPr/>
        <p:txBody>
          <a:bodyPr/>
          <a:lstStyle/>
          <a:p>
            <a:r>
              <a:rPr lang="nl-NL" dirty="0"/>
              <a:t>Waar worden geen afspraken over gemaakt in het akkoord op het vlak van buitenlands en veiligheidsbeleid?</a:t>
            </a:r>
          </a:p>
          <a:p>
            <a:pPr lvl="1"/>
            <a:r>
              <a:rPr lang="nl-NL" dirty="0"/>
              <a:t>Non-proliferatie van (kern)wapens</a:t>
            </a:r>
          </a:p>
          <a:p>
            <a:pPr lvl="1"/>
            <a:r>
              <a:rPr lang="nl-NL" dirty="0"/>
              <a:t>Militaire bijstand in geval van oorlog</a:t>
            </a:r>
          </a:p>
          <a:p>
            <a:pPr lvl="1"/>
            <a:r>
              <a:rPr lang="nl-NL" dirty="0"/>
              <a:t>Conflictpreventie en crisisbeheer</a:t>
            </a:r>
          </a:p>
          <a:p>
            <a:pPr lvl="1"/>
            <a:r>
              <a:rPr lang="nl-NL" dirty="0"/>
              <a:t>Dialoog over ruimtevaart</a:t>
            </a:r>
          </a:p>
          <a:p>
            <a:endParaRPr lang="nl-NL" dirty="0"/>
          </a:p>
        </p:txBody>
      </p:sp>
    </p:spTree>
    <p:extLst>
      <p:ext uri="{BB962C8B-B14F-4D97-AF65-F5344CB8AC3E}">
        <p14:creationId xmlns:p14="http://schemas.microsoft.com/office/powerpoint/2010/main" val="7793972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5" presetClass="emph" presetSubtype="0" nodeType="clickEffect">
                                  <p:stCondLst>
                                    <p:cond delay="0"/>
                                  </p:stCondLst>
                                  <p:iterate type="lt">
                                    <p:tmAbs val="25"/>
                                  </p:iterate>
                                  <p:childTnLst>
                                    <p:set>
                                      <p:cBhvr override="childStyle">
                                        <p:cTn id="6" dur="indefinite"/>
                                        <p:tgtEl>
                                          <p:spTgt spid="3">
                                            <p:txEl>
                                              <p:pRg st="2" end="2"/>
                                            </p:txEl>
                                          </p:spTgt>
                                        </p:tgtEl>
                                        <p:attrNameLst>
                                          <p:attrName>style.fontWeight</p:attrName>
                                        </p:attrNameLst>
                                      </p:cBhvr>
                                      <p:to>
                                        <p:strVal val="bol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nl-NL"/>
          </a:p>
        </p:txBody>
      </p:sp>
      <p:sp>
        <p:nvSpPr>
          <p:cNvPr id="3" name="Content Placeholder 2"/>
          <p:cNvSpPr>
            <a:spLocks noGrp="1"/>
          </p:cNvSpPr>
          <p:nvPr>
            <p:ph sz="quarter" idx="1"/>
          </p:nvPr>
        </p:nvSpPr>
        <p:spPr/>
        <p:txBody>
          <a:bodyPr>
            <a:normAutofit/>
          </a:bodyPr>
          <a:lstStyle/>
          <a:p>
            <a:pPr marL="0" indent="0" algn="ctr">
              <a:buNone/>
            </a:pPr>
            <a:endParaRPr lang="nl-NL" dirty="0" smtClean="0"/>
          </a:p>
          <a:p>
            <a:pPr marL="0" indent="0" algn="ctr">
              <a:buNone/>
            </a:pPr>
            <a:endParaRPr lang="nl-NL" dirty="0" smtClean="0"/>
          </a:p>
          <a:p>
            <a:pPr marL="0" indent="0" algn="ctr">
              <a:buNone/>
            </a:pPr>
            <a:r>
              <a:rPr lang="nl-NL" sz="9600" dirty="0" smtClean="0"/>
              <a:t>Ga stemmen!</a:t>
            </a:r>
            <a:endParaRPr lang="nl-NL" sz="9600" dirty="0"/>
          </a:p>
        </p:txBody>
      </p:sp>
    </p:spTree>
    <p:extLst>
      <p:ext uri="{BB962C8B-B14F-4D97-AF65-F5344CB8AC3E}">
        <p14:creationId xmlns:p14="http://schemas.microsoft.com/office/powerpoint/2010/main" val="73269667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Het referendum</a:t>
            </a:r>
            <a:endParaRPr lang="en-US" dirty="0"/>
          </a:p>
        </p:txBody>
      </p:sp>
      <p:sp>
        <p:nvSpPr>
          <p:cNvPr id="3" name="Content Placeholder 2"/>
          <p:cNvSpPr>
            <a:spLocks noGrp="1"/>
          </p:cNvSpPr>
          <p:nvPr>
            <p:ph sz="quarter" idx="1"/>
          </p:nvPr>
        </p:nvSpPr>
        <p:spPr/>
        <p:txBody>
          <a:bodyPr/>
          <a:lstStyle/>
          <a:p>
            <a:pPr lvl="0"/>
            <a:r>
              <a:rPr lang="nl-NL" dirty="0"/>
              <a:t>Wet Raadgevend </a:t>
            </a:r>
            <a:r>
              <a:rPr lang="nl-NL" dirty="0" smtClean="0"/>
              <a:t>Referendum</a:t>
            </a:r>
          </a:p>
          <a:p>
            <a:pPr lvl="0"/>
            <a:endParaRPr lang="en-US" dirty="0"/>
          </a:p>
          <a:p>
            <a:pPr lvl="0"/>
            <a:r>
              <a:rPr lang="nl-NL" dirty="0"/>
              <a:t>In werking sinds 1 juli </a:t>
            </a:r>
            <a:r>
              <a:rPr lang="nl-NL" dirty="0" smtClean="0"/>
              <a:t>2015</a:t>
            </a:r>
          </a:p>
          <a:p>
            <a:pPr lvl="0"/>
            <a:endParaRPr lang="en-US" dirty="0"/>
          </a:p>
          <a:p>
            <a:pPr lvl="0"/>
            <a:r>
              <a:rPr lang="nl-NL" dirty="0"/>
              <a:t>300.000 </a:t>
            </a:r>
            <a:r>
              <a:rPr lang="nl-NL" dirty="0" smtClean="0"/>
              <a:t>handtekeningen nodig</a:t>
            </a:r>
          </a:p>
          <a:p>
            <a:pPr lvl="0"/>
            <a:endParaRPr lang="nl-NL" dirty="0"/>
          </a:p>
          <a:p>
            <a:r>
              <a:rPr lang="nl-NL" dirty="0"/>
              <a:t>Opkomstpercentage minstens 30%</a:t>
            </a:r>
          </a:p>
          <a:p>
            <a:pPr lvl="0"/>
            <a:endParaRPr lang="en-US" dirty="0"/>
          </a:p>
          <a:p>
            <a:endParaRPr lang="en-US" dirty="0"/>
          </a:p>
        </p:txBody>
      </p:sp>
    </p:spTree>
    <p:extLst>
      <p:ext uri="{BB962C8B-B14F-4D97-AF65-F5344CB8AC3E}">
        <p14:creationId xmlns:p14="http://schemas.microsoft.com/office/powerpoint/2010/main" val="230023447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sz="quarter" idx="1"/>
          </p:nvPr>
        </p:nvSpPr>
        <p:spPr/>
        <p:txBody>
          <a:bodyPr/>
          <a:lstStyle/>
          <a:p>
            <a:pPr lvl="0"/>
            <a:endParaRPr lang="en-US" dirty="0"/>
          </a:p>
          <a:p>
            <a:pPr marL="0" lvl="0" indent="0" algn="ctr">
              <a:buNone/>
            </a:pPr>
            <a:r>
              <a:rPr lang="nl-NL" dirty="0"/>
              <a:t>Bent u voor of tegen de wet tot goedkeuring van de associatieovereenkomst tussen de Europese Unie en Oekraïne?</a:t>
            </a:r>
          </a:p>
          <a:p>
            <a:endParaRPr lang="en-US" dirty="0"/>
          </a:p>
        </p:txBody>
      </p:sp>
    </p:spTree>
    <p:extLst>
      <p:ext uri="{BB962C8B-B14F-4D97-AF65-F5344CB8AC3E}">
        <p14:creationId xmlns:p14="http://schemas.microsoft.com/office/powerpoint/2010/main" val="377602161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Het </a:t>
            </a:r>
            <a:r>
              <a:rPr lang="en-US" dirty="0" err="1" smtClean="0"/>
              <a:t>Associatieakkoord</a:t>
            </a:r>
            <a:endParaRPr lang="en-US" dirty="0"/>
          </a:p>
        </p:txBody>
      </p:sp>
      <p:sp>
        <p:nvSpPr>
          <p:cNvPr id="3" name="Content Placeholder 2"/>
          <p:cNvSpPr>
            <a:spLocks noGrp="1"/>
          </p:cNvSpPr>
          <p:nvPr>
            <p:ph sz="quarter" idx="1"/>
          </p:nvPr>
        </p:nvSpPr>
        <p:spPr/>
        <p:txBody>
          <a:bodyPr/>
          <a:lstStyle/>
          <a:p>
            <a:r>
              <a:rPr lang="en-US" dirty="0" err="1" smtClean="0"/>
              <a:t>Economische</a:t>
            </a:r>
            <a:r>
              <a:rPr lang="en-US" dirty="0" smtClean="0"/>
              <a:t> </a:t>
            </a:r>
            <a:r>
              <a:rPr lang="en-US" dirty="0" err="1" smtClean="0"/>
              <a:t>samenwerking</a:t>
            </a:r>
            <a:r>
              <a:rPr lang="en-US" dirty="0" smtClean="0"/>
              <a:t> en </a:t>
            </a:r>
            <a:r>
              <a:rPr lang="en-US" dirty="0" err="1" smtClean="0"/>
              <a:t>handel</a:t>
            </a:r>
            <a:r>
              <a:rPr lang="en-US" dirty="0" smtClean="0"/>
              <a:t> </a:t>
            </a:r>
            <a:r>
              <a:rPr lang="en-US" dirty="0" err="1" smtClean="0"/>
              <a:t>zijn</a:t>
            </a:r>
            <a:r>
              <a:rPr lang="en-US" dirty="0" smtClean="0"/>
              <a:t> de kern</a:t>
            </a:r>
          </a:p>
          <a:p>
            <a:endParaRPr lang="en-US" dirty="0"/>
          </a:p>
          <a:p>
            <a:r>
              <a:rPr lang="en-US" dirty="0" err="1" smtClean="0"/>
              <a:t>Mensenrechten</a:t>
            </a:r>
            <a:r>
              <a:rPr lang="en-US" dirty="0" smtClean="0"/>
              <a:t> en </a:t>
            </a:r>
            <a:r>
              <a:rPr lang="en-US" dirty="0" err="1" smtClean="0"/>
              <a:t>versterking</a:t>
            </a:r>
            <a:r>
              <a:rPr lang="en-US" dirty="0" smtClean="0"/>
              <a:t> van de </a:t>
            </a:r>
            <a:r>
              <a:rPr lang="en-US" dirty="0" err="1" smtClean="0"/>
              <a:t>rechtsstaat</a:t>
            </a:r>
            <a:endParaRPr lang="en-US" dirty="0" smtClean="0"/>
          </a:p>
          <a:p>
            <a:endParaRPr lang="en-US" dirty="0"/>
          </a:p>
          <a:p>
            <a:r>
              <a:rPr lang="en-US" dirty="0" err="1" smtClean="0"/>
              <a:t>Buitenlandse</a:t>
            </a:r>
            <a:r>
              <a:rPr lang="en-US" dirty="0" smtClean="0"/>
              <a:t> </a:t>
            </a:r>
            <a:r>
              <a:rPr lang="en-US" dirty="0" err="1" smtClean="0"/>
              <a:t>politieke</a:t>
            </a:r>
            <a:r>
              <a:rPr lang="en-US" dirty="0" smtClean="0"/>
              <a:t> </a:t>
            </a:r>
            <a:r>
              <a:rPr lang="en-US" dirty="0" err="1" smtClean="0"/>
              <a:t>samenwerking</a:t>
            </a:r>
            <a:endParaRPr lang="en-US" dirty="0"/>
          </a:p>
        </p:txBody>
      </p:sp>
    </p:spTree>
    <p:extLst>
      <p:ext uri="{BB962C8B-B14F-4D97-AF65-F5344CB8AC3E}">
        <p14:creationId xmlns:p14="http://schemas.microsoft.com/office/powerpoint/2010/main" val="216700939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Achtergrond</a:t>
            </a:r>
            <a:r>
              <a:rPr lang="en-US" dirty="0" smtClean="0"/>
              <a:t> </a:t>
            </a:r>
            <a:r>
              <a:rPr lang="en-US" dirty="0" err="1" smtClean="0"/>
              <a:t>akkoord</a:t>
            </a:r>
            <a:r>
              <a:rPr lang="en-US" dirty="0" smtClean="0"/>
              <a:t> met </a:t>
            </a:r>
            <a:r>
              <a:rPr lang="en-US" dirty="0" err="1" smtClean="0"/>
              <a:t>Oekraïne</a:t>
            </a:r>
            <a:endParaRPr lang="en-US" dirty="0"/>
          </a:p>
        </p:txBody>
      </p:sp>
      <p:sp>
        <p:nvSpPr>
          <p:cNvPr id="3" name="Content Placeholder 2"/>
          <p:cNvSpPr>
            <a:spLocks noGrp="1"/>
          </p:cNvSpPr>
          <p:nvPr>
            <p:ph sz="quarter" idx="1"/>
          </p:nvPr>
        </p:nvSpPr>
        <p:spPr/>
        <p:txBody>
          <a:bodyPr/>
          <a:lstStyle/>
          <a:p>
            <a:pPr lvl="0"/>
            <a:r>
              <a:rPr lang="nl-NL" dirty="0" smtClean="0"/>
              <a:t>Onderhandelingen begonnen in 2008</a:t>
            </a:r>
          </a:p>
          <a:p>
            <a:pPr lvl="0"/>
            <a:endParaRPr lang="en-US" dirty="0" smtClean="0"/>
          </a:p>
          <a:p>
            <a:pPr lvl="0"/>
            <a:endParaRPr lang="en-US" dirty="0" smtClean="0"/>
          </a:p>
          <a:p>
            <a:r>
              <a:rPr lang="nl-NL" dirty="0" smtClean="0"/>
              <a:t>Oud president Janoekovitsj zag eind 2013 af van ondertekening</a:t>
            </a:r>
          </a:p>
          <a:p>
            <a:endParaRPr lang="nl-NL" dirty="0" smtClean="0"/>
          </a:p>
          <a:p>
            <a:endParaRPr lang="nl-NL" dirty="0" smtClean="0"/>
          </a:p>
          <a:p>
            <a:r>
              <a:rPr lang="nl-NL" dirty="0" smtClean="0"/>
              <a:t>Alsnog getekend op 27 juni 2014</a:t>
            </a:r>
            <a:endParaRPr lang="en-US" dirty="0"/>
          </a:p>
        </p:txBody>
      </p:sp>
    </p:spTree>
    <p:extLst>
      <p:ext uri="{BB962C8B-B14F-4D97-AF65-F5344CB8AC3E}">
        <p14:creationId xmlns:p14="http://schemas.microsoft.com/office/powerpoint/2010/main" val="254269078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nl-NL"/>
          </a:p>
        </p:txBody>
      </p:sp>
      <p:sp>
        <p:nvSpPr>
          <p:cNvPr id="3" name="Content Placeholder 2"/>
          <p:cNvSpPr>
            <a:spLocks noGrp="1"/>
          </p:cNvSpPr>
          <p:nvPr>
            <p:ph sz="quarter" idx="1"/>
          </p:nvPr>
        </p:nvSpPr>
        <p:spPr/>
        <p:txBody>
          <a:bodyPr/>
          <a:lstStyle/>
          <a:p>
            <a:pPr marL="0" indent="0" algn="ctr">
              <a:buNone/>
            </a:pPr>
            <a:endParaRPr lang="nl-NL" sz="3600" dirty="0" smtClean="0">
              <a:solidFill>
                <a:srgbClr val="FF0000"/>
              </a:solidFill>
            </a:endParaRPr>
          </a:p>
          <a:p>
            <a:pPr marL="0" indent="0" algn="ctr">
              <a:buNone/>
            </a:pPr>
            <a:r>
              <a:rPr lang="nl-NL" sz="3600" dirty="0"/>
              <a:t>D</a:t>
            </a:r>
            <a:r>
              <a:rPr lang="nl-NL" sz="3600" dirty="0" smtClean="0"/>
              <a:t>oel:</a:t>
            </a:r>
          </a:p>
          <a:p>
            <a:pPr marL="0" indent="0" algn="ctr">
              <a:buNone/>
            </a:pPr>
            <a:endParaRPr lang="nl-NL" dirty="0" smtClean="0"/>
          </a:p>
          <a:p>
            <a:pPr marL="0" indent="0" algn="ctr">
              <a:buNone/>
            </a:pPr>
            <a:endParaRPr lang="nl-NL" dirty="0"/>
          </a:p>
          <a:p>
            <a:pPr marL="0" indent="0" algn="ctr">
              <a:buNone/>
            </a:pPr>
            <a:r>
              <a:rPr lang="nl-NL" dirty="0" smtClean="0"/>
              <a:t>Goedkopere en makkelijkere handel</a:t>
            </a:r>
            <a:endParaRPr lang="nl-NL" dirty="0"/>
          </a:p>
        </p:txBody>
      </p:sp>
    </p:spTree>
    <p:extLst>
      <p:ext uri="{BB962C8B-B14F-4D97-AF65-F5344CB8AC3E}">
        <p14:creationId xmlns:p14="http://schemas.microsoft.com/office/powerpoint/2010/main" val="260783953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err="1" smtClean="0"/>
              <a:t>Inhoud</a:t>
            </a:r>
            <a:r>
              <a:rPr lang="en-US" dirty="0" smtClean="0"/>
              <a:t> </a:t>
            </a:r>
            <a:r>
              <a:rPr lang="en-US" dirty="0" err="1" smtClean="0"/>
              <a:t>Associatie</a:t>
            </a:r>
            <a:r>
              <a:rPr lang="en-US" dirty="0" err="1"/>
              <a:t>a</a:t>
            </a:r>
            <a:r>
              <a:rPr lang="en-US" dirty="0" err="1" smtClean="0"/>
              <a:t>kkoord</a:t>
            </a:r>
            <a:r>
              <a:rPr lang="en-US" dirty="0" smtClean="0"/>
              <a:t> – </a:t>
            </a:r>
            <a:br>
              <a:rPr lang="en-US" dirty="0" smtClean="0"/>
            </a:br>
            <a:r>
              <a:rPr lang="en-US" dirty="0" err="1" smtClean="0"/>
              <a:t>Economische</a:t>
            </a:r>
            <a:r>
              <a:rPr lang="en-US" dirty="0" smtClean="0"/>
              <a:t> </a:t>
            </a:r>
            <a:r>
              <a:rPr lang="en-US" dirty="0" err="1" smtClean="0"/>
              <a:t>afspraken</a:t>
            </a:r>
            <a:endParaRPr lang="en-US" dirty="0"/>
          </a:p>
        </p:txBody>
      </p:sp>
      <p:sp>
        <p:nvSpPr>
          <p:cNvPr id="3" name="Content Placeholder 2"/>
          <p:cNvSpPr>
            <a:spLocks noGrp="1"/>
          </p:cNvSpPr>
          <p:nvPr>
            <p:ph sz="quarter" idx="1"/>
          </p:nvPr>
        </p:nvSpPr>
        <p:spPr/>
        <p:txBody>
          <a:bodyPr/>
          <a:lstStyle/>
          <a:p>
            <a:pPr lvl="0"/>
            <a:r>
              <a:rPr lang="nl-NL" dirty="0"/>
              <a:t>Toegang tot markt van 45 </a:t>
            </a:r>
            <a:r>
              <a:rPr lang="nl-NL" dirty="0" smtClean="0"/>
              <a:t>miljoen</a:t>
            </a:r>
          </a:p>
          <a:p>
            <a:pPr lvl="0"/>
            <a:endParaRPr lang="nl-NL" dirty="0"/>
          </a:p>
          <a:p>
            <a:pPr lvl="0"/>
            <a:endParaRPr lang="nl-NL" dirty="0" smtClean="0"/>
          </a:p>
          <a:p>
            <a:pPr lvl="0"/>
            <a:r>
              <a:rPr lang="nl-NL" dirty="0"/>
              <a:t>Handel wordt makkelijker door opheffen handelsbelemmeringen 	</a:t>
            </a:r>
          </a:p>
          <a:p>
            <a:pPr lvl="0"/>
            <a:endParaRPr lang="nl-NL" dirty="0" smtClean="0"/>
          </a:p>
          <a:p>
            <a:pPr lvl="0"/>
            <a:endParaRPr lang="nl-NL" dirty="0"/>
          </a:p>
          <a:p>
            <a:pPr lvl="0"/>
            <a:r>
              <a:rPr lang="nl-NL" dirty="0"/>
              <a:t>Handel wordt goedkoper door geleidelijke afname importheffingen</a:t>
            </a:r>
          </a:p>
          <a:p>
            <a:pPr lvl="0"/>
            <a:endParaRPr lang="nl-NL" dirty="0"/>
          </a:p>
        </p:txBody>
      </p:sp>
    </p:spTree>
    <p:extLst>
      <p:ext uri="{BB962C8B-B14F-4D97-AF65-F5344CB8AC3E}">
        <p14:creationId xmlns:p14="http://schemas.microsoft.com/office/powerpoint/2010/main" val="8772106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sz="quarter" idx="1"/>
          </p:nvPr>
        </p:nvSpPr>
        <p:spPr/>
        <p:txBody>
          <a:bodyPr/>
          <a:lstStyle/>
          <a:p>
            <a:pPr lvl="0"/>
            <a:r>
              <a:rPr lang="nl-NL" dirty="0"/>
              <a:t>Hogere (EU)standaarden </a:t>
            </a:r>
            <a:endParaRPr lang="nl-NL" dirty="0" smtClean="0"/>
          </a:p>
          <a:p>
            <a:pPr lvl="0"/>
            <a:endParaRPr lang="nl-NL" dirty="0" smtClean="0"/>
          </a:p>
          <a:p>
            <a:pPr lvl="0"/>
            <a:endParaRPr lang="nl-NL" dirty="0" smtClean="0"/>
          </a:p>
          <a:p>
            <a:pPr lvl="0"/>
            <a:r>
              <a:rPr lang="nl-NL" dirty="0"/>
              <a:t>Marktoegang voor nieuwe sectoren</a:t>
            </a:r>
          </a:p>
          <a:p>
            <a:pPr lvl="0"/>
            <a:endParaRPr lang="nl-NL" dirty="0" smtClean="0"/>
          </a:p>
          <a:p>
            <a:pPr lvl="0"/>
            <a:endParaRPr lang="nl-NL" dirty="0"/>
          </a:p>
          <a:p>
            <a:pPr lvl="0"/>
            <a:r>
              <a:rPr lang="nl-NL" dirty="0"/>
              <a:t>Beter ondernemingsklimaat</a:t>
            </a:r>
          </a:p>
          <a:p>
            <a:pPr lvl="0"/>
            <a:endParaRPr lang="nl-NL" dirty="0"/>
          </a:p>
          <a:p>
            <a:endParaRPr lang="en-US" dirty="0"/>
          </a:p>
        </p:txBody>
      </p:sp>
    </p:spTree>
    <p:extLst>
      <p:ext uri="{BB962C8B-B14F-4D97-AF65-F5344CB8AC3E}">
        <p14:creationId xmlns:p14="http://schemas.microsoft.com/office/powerpoint/2010/main" val="350937512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dirty="0"/>
              <a:t>Concrete voorbeelden</a:t>
            </a:r>
            <a:r>
              <a:rPr lang="nl-NL" dirty="0" smtClean="0"/>
              <a:t>:</a:t>
            </a:r>
            <a:endParaRPr lang="nl-NL" dirty="0"/>
          </a:p>
        </p:txBody>
      </p:sp>
      <p:sp>
        <p:nvSpPr>
          <p:cNvPr id="3" name="Content Placeholder 2"/>
          <p:cNvSpPr>
            <a:spLocks noGrp="1"/>
          </p:cNvSpPr>
          <p:nvPr>
            <p:ph sz="quarter" idx="1"/>
          </p:nvPr>
        </p:nvSpPr>
        <p:spPr/>
        <p:txBody>
          <a:bodyPr/>
          <a:lstStyle/>
          <a:p>
            <a:endParaRPr lang="nl-NL" dirty="0" smtClean="0"/>
          </a:p>
          <a:p>
            <a:r>
              <a:rPr lang="nl-NL" dirty="0" smtClean="0"/>
              <a:t>Nederlandse kaasexporteurs besparen ongeveer €500.000 per jaar door de verlaging van invoerheffingen van 10% naar 0% in 5 jaar</a:t>
            </a:r>
          </a:p>
          <a:p>
            <a:endParaRPr lang="nl-NL" dirty="0"/>
          </a:p>
          <a:p>
            <a:r>
              <a:rPr lang="nl-NL" dirty="0" smtClean="0"/>
              <a:t>De bloemensector bespaard naar schatting 4,6 miljard euro</a:t>
            </a:r>
          </a:p>
          <a:p>
            <a:endParaRPr lang="nl-NL" dirty="0" smtClean="0"/>
          </a:p>
          <a:p>
            <a:endParaRPr lang="nl-NL" dirty="0"/>
          </a:p>
        </p:txBody>
      </p:sp>
    </p:spTree>
    <p:extLst>
      <p:ext uri="{BB962C8B-B14F-4D97-AF65-F5344CB8AC3E}">
        <p14:creationId xmlns:p14="http://schemas.microsoft.com/office/powerpoint/2010/main" val="417451201"/>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riel">
  <a:themeElements>
    <a:clrScheme name="Oriel">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riel">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0</TotalTime>
  <Words>1024</Words>
  <Application>Microsoft Office PowerPoint</Application>
  <PresentationFormat>On-screen Show (4:3)</PresentationFormat>
  <Paragraphs>146</Paragraphs>
  <Slides>18</Slides>
  <Notes>10</Notes>
  <HiddenSlides>0</HiddenSlides>
  <MMClips>0</MMClips>
  <ScaleCrop>false</ScaleCrop>
  <HeadingPairs>
    <vt:vector size="4" baseType="variant">
      <vt:variant>
        <vt:lpstr>Theme</vt:lpstr>
      </vt:variant>
      <vt:variant>
        <vt:i4>1</vt:i4>
      </vt:variant>
      <vt:variant>
        <vt:lpstr>Slide Titles</vt:lpstr>
      </vt:variant>
      <vt:variant>
        <vt:i4>18</vt:i4>
      </vt:variant>
    </vt:vector>
  </HeadingPairs>
  <TitlesOfParts>
    <vt:vector size="19" baseType="lpstr">
      <vt:lpstr>Oriel</vt:lpstr>
      <vt:lpstr>Associatieakkoord tussen de EU en Oekraïne </vt:lpstr>
      <vt:lpstr>Het referendum</vt:lpstr>
      <vt:lpstr>PowerPoint Presentation</vt:lpstr>
      <vt:lpstr>Het Associatieakkoord</vt:lpstr>
      <vt:lpstr>Achtergrond akkoord met Oekraïne</vt:lpstr>
      <vt:lpstr>PowerPoint Presentation</vt:lpstr>
      <vt:lpstr>Inhoud Associatieakkoord –  Economische afspraken</vt:lpstr>
      <vt:lpstr>PowerPoint Presentation</vt:lpstr>
      <vt:lpstr>Concrete voorbeelden:</vt:lpstr>
      <vt:lpstr>PowerPoint Presentation</vt:lpstr>
      <vt:lpstr>Stelling</vt:lpstr>
      <vt:lpstr>Stelling</vt:lpstr>
      <vt:lpstr>Inhoud Associatieakkoord – Politiek</vt:lpstr>
      <vt:lpstr>Hervormingen op gebied van justitie, vrijheid en veiligheid </vt:lpstr>
      <vt:lpstr>Politieke samenwerking</vt:lpstr>
      <vt:lpstr>Stelling</vt:lpstr>
      <vt:lpstr>Stelling</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2016-03-16T10:57:58Z</dcterms:created>
  <dcterms:modified xsi:type="dcterms:W3CDTF">2016-03-16T13:00:37Z</dcterms:modified>
</cp:coreProperties>
</file>